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82" r:id="rId15"/>
    <p:sldId id="284" r:id="rId16"/>
    <p:sldId id="285" r:id="rId17"/>
    <p:sldId id="286" r:id="rId18"/>
    <p:sldId id="287" r:id="rId19"/>
    <p:sldId id="289" r:id="rId20"/>
    <p:sldId id="277" r:id="rId21"/>
    <p:sldId id="279" r:id="rId22"/>
    <p:sldId id="290" r:id="rId23"/>
    <p:sldId id="280" r:id="rId24"/>
    <p:sldId id="258" r:id="rId25"/>
    <p:sldId id="281" r:id="rId26"/>
    <p:sldId id="288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2" Type="http://schemas.openxmlformats.org/officeDocument/2006/relationships/image" Target="../media/image130.png"/><Relationship Id="rId1" Type="http://schemas.openxmlformats.org/officeDocument/2006/relationships/image" Target="../media/image120.png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E9646-73DB-4123-AA9F-AAC3B74761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A768F99-D8DC-4218-82F4-FAC2F9AD5211}">
          <dgm:prSet phldrT="[テキスト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DCM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𝑘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kumimoji="1" lang="ja-JP" altLang="en-US" dirty="0"/>
            </a:p>
          </dgm:t>
        </dgm:pt>
      </mc:Choice>
      <mc:Fallback xmlns="">
        <dgm:pt modelId="{9A768F99-D8DC-4218-82F4-FAC2F9AD5211}">
          <dgm:prSet phldrT="[テキスト]"/>
          <dgm:spPr/>
          <dgm:t>
            <a:bodyPr/>
            <a:lstStyle/>
            <a:p>
              <a:r>
                <a:rPr kumimoji="1" lang="en-US" altLang="ja-JP" b="0" i="0" smtClean="0">
                  <a:latin typeface="Cambria Math"/>
                </a:rPr>
                <a:t>"DCM"(𝑘)</a:t>
              </a:r>
              <a:endParaRPr kumimoji="1" lang="ja-JP" altLang="en-US" dirty="0"/>
            </a:p>
          </dgm:t>
        </dgm:pt>
      </mc:Fallback>
    </mc:AlternateContent>
    <dgm:pt modelId="{2133702B-5201-4945-820E-47A04917F654}" type="parTrans" cxnId="{2D3FF87E-26D8-4A0C-A11D-6BC3C1336DE5}">
      <dgm:prSet/>
      <dgm:spPr/>
      <dgm:t>
        <a:bodyPr/>
        <a:lstStyle/>
        <a:p>
          <a:endParaRPr kumimoji="1" lang="ja-JP" altLang="en-US"/>
        </a:p>
      </dgm:t>
    </dgm:pt>
    <dgm:pt modelId="{2150A259-F84D-4790-9096-4B0A26954CFA}" type="sibTrans" cxnId="{2D3FF87E-26D8-4A0C-A11D-6BC3C1336DE5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936F5EC6-F74D-4A90-92C7-A629FFD05A6B}">
          <dgm:prSet phldrT="[テキスト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NCM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𝑘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kumimoji="1" lang="ja-JP" altLang="en-US" dirty="0"/>
            </a:p>
          </dgm:t>
        </dgm:pt>
      </mc:Choice>
      <mc:Fallback xmlns="">
        <dgm:pt modelId="{936F5EC6-F74D-4A90-92C7-A629FFD05A6B}">
          <dgm:prSet phldrT="[テキスト]"/>
          <dgm:spPr/>
          <dgm:t>
            <a:bodyPr/>
            <a:lstStyle/>
            <a:p>
              <a:r>
                <a:rPr kumimoji="1" lang="en-US" altLang="ja-JP" b="0" i="0" smtClean="0">
                  <a:latin typeface="Cambria Math"/>
                </a:rPr>
                <a:t>"NCM"(𝑘)</a:t>
              </a:r>
              <a:endParaRPr kumimoji="1" lang="ja-JP" altLang="en-US" dirty="0"/>
            </a:p>
          </dgm:t>
        </dgm:pt>
      </mc:Fallback>
    </mc:AlternateContent>
    <dgm:pt modelId="{D1E16045-E763-404F-8489-D98F0AB364DD}" type="parTrans" cxnId="{5109833E-2B9E-4D2C-9DDC-1554E16FB57A}">
      <dgm:prSet/>
      <dgm:spPr/>
      <dgm:t>
        <a:bodyPr/>
        <a:lstStyle/>
        <a:p>
          <a:endParaRPr kumimoji="1" lang="ja-JP" altLang="en-US"/>
        </a:p>
      </dgm:t>
    </dgm:pt>
    <dgm:pt modelId="{F9F7D1BE-C6D9-4467-ABD4-F2A9C828174F}" type="sibTrans" cxnId="{5109833E-2B9E-4D2C-9DDC-1554E16FB57A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6AF126D-69C7-47BA-9CCB-8252FC80BC09}">
          <dgm:prSet phldrT="[テキスト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DPCM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𝑘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kumimoji="1" lang="ja-JP" altLang="en-US" dirty="0"/>
            </a:p>
          </dgm:t>
        </dgm:pt>
      </mc:Choice>
      <mc:Fallback xmlns="">
        <dgm:pt modelId="{56AF126D-69C7-47BA-9CCB-8252FC80BC09}">
          <dgm:prSet phldrT="[テキスト]"/>
          <dgm:spPr/>
          <dgm:t>
            <a:bodyPr/>
            <a:lstStyle/>
            <a:p>
              <a:r>
                <a:rPr kumimoji="1" lang="en-US" altLang="ja-JP" b="0" i="0" smtClean="0">
                  <a:latin typeface="Cambria Math"/>
                </a:rPr>
                <a:t>"DPCM"(𝑘)</a:t>
              </a:r>
              <a:endParaRPr kumimoji="1" lang="ja-JP" altLang="en-US" dirty="0"/>
            </a:p>
          </dgm:t>
        </dgm:pt>
      </mc:Fallback>
    </mc:AlternateContent>
    <dgm:pt modelId="{15FD0E94-6D9B-456A-A315-9A2F886E3568}" type="parTrans" cxnId="{BD2AB80E-E02E-4048-BBFB-485A11535A7C}">
      <dgm:prSet/>
      <dgm:spPr/>
      <dgm:t>
        <a:bodyPr/>
        <a:lstStyle/>
        <a:p>
          <a:endParaRPr kumimoji="1" lang="ja-JP" altLang="en-US"/>
        </a:p>
      </dgm:t>
    </dgm:pt>
    <dgm:pt modelId="{8DE7AE09-EA38-466C-A22F-392C6F77CDB9}" type="sibTrans" cxnId="{BD2AB80E-E02E-4048-BBFB-485A11535A7C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30F2B17-68EB-472B-89D1-55E652D8996B}">
          <dgm:prSet phldrT="[テキスト]"/>
          <dgm:spPr/>
          <dgm:t>
            <a:bodyPr/>
            <a:lstStyle/>
            <a:p>
              <a:r>
                <a:rPr kumimoji="1" lang="en-US" altLang="ja-JP" dirty="0" smtClean="0"/>
                <a:t>the class of deterministic </a:t>
              </a:r>
              <a14:m>
                <m:oMath xmlns:m="http://schemas.openxmlformats.org/officeDocument/2006/math">
                  <m:r>
                    <a:rPr kumimoji="1" lang="en-US" altLang="ja-JP" b="0" i="1" smtClean="0">
                      <a:latin typeface="Cambria Math"/>
                    </a:rPr>
                    <m:t>𝑘</m:t>
                  </m:r>
                </m:oMath>
              </a14:m>
              <a:r>
                <a:rPr kumimoji="1" lang="en-US" altLang="ja-JP" dirty="0" smtClean="0"/>
                <a:t>-counters machines</a:t>
              </a:r>
              <a:endParaRPr kumimoji="1" lang="ja-JP" altLang="en-US" dirty="0"/>
            </a:p>
          </dgm:t>
        </dgm:pt>
      </mc:Choice>
      <mc:Fallback xmlns="">
        <dgm:pt modelId="{A30F2B17-68EB-472B-89D1-55E652D8996B}">
          <dgm:prSet phldrT="[テキスト]"/>
          <dgm:spPr/>
          <dgm:t>
            <a:bodyPr/>
            <a:lstStyle/>
            <a:p>
              <a:r>
                <a:rPr kumimoji="1" lang="en-US" altLang="ja-JP" dirty="0" smtClean="0"/>
                <a:t>the class of deterministic </a:t>
              </a:r>
              <a:r>
                <a:rPr kumimoji="1" lang="en-US" altLang="ja-JP" b="0" i="0" smtClean="0">
                  <a:latin typeface="Cambria Math"/>
                </a:rPr>
                <a:t>𝑘</a:t>
              </a:r>
              <a:r>
                <a:rPr kumimoji="1" lang="en-US" altLang="ja-JP" dirty="0" smtClean="0"/>
                <a:t>-counters machines</a:t>
              </a:r>
              <a:endParaRPr kumimoji="1" lang="ja-JP" altLang="en-US" dirty="0"/>
            </a:p>
          </dgm:t>
        </dgm:pt>
      </mc:Fallback>
    </mc:AlternateContent>
    <dgm:pt modelId="{B98A8A7A-22E8-4901-B40F-27442491184D}" type="parTrans" cxnId="{CA2B1AC8-44F0-4375-BB2C-42408A3D5253}">
      <dgm:prSet/>
      <dgm:spPr/>
      <dgm:t>
        <a:bodyPr/>
        <a:lstStyle/>
        <a:p>
          <a:endParaRPr kumimoji="1" lang="ja-JP" altLang="en-US"/>
        </a:p>
      </dgm:t>
    </dgm:pt>
    <dgm:pt modelId="{612551A3-EF80-4EF7-86A8-CCFA34A1B9ED}" type="sibTrans" cxnId="{CA2B1AC8-44F0-4375-BB2C-42408A3D5253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9A7A06C-EF57-4312-B0CD-71EEDD6512D8}">
          <dgm:prSet phldrT="[テキスト]"/>
          <dgm:spPr/>
          <dgm:t>
            <a:bodyPr/>
            <a:lstStyle/>
            <a:p>
              <a:r>
                <a:rPr kumimoji="1" lang="en-US" altLang="ja-JP" dirty="0" smtClean="0"/>
                <a:t>The class of (non-deterministic) </a:t>
              </a:r>
              <a14:m>
                <m:oMath xmlns:m="http://schemas.openxmlformats.org/officeDocument/2006/math">
                  <m:r>
                    <a:rPr kumimoji="1" lang="en-US" altLang="ja-JP" b="0" i="1" smtClean="0">
                      <a:latin typeface="Cambria Math"/>
                    </a:rPr>
                    <m:t>𝑘</m:t>
                  </m:r>
                </m:oMath>
              </a14:m>
              <a:r>
                <a:rPr kumimoji="1" lang="en-US" altLang="ja-JP" dirty="0" smtClean="0"/>
                <a:t>-counters machines</a:t>
              </a:r>
              <a:endParaRPr kumimoji="1" lang="ja-JP" altLang="en-US" dirty="0"/>
            </a:p>
          </dgm:t>
        </dgm:pt>
      </mc:Choice>
      <mc:Fallback xmlns="">
        <dgm:pt modelId="{09A7A06C-EF57-4312-B0CD-71EEDD6512D8}">
          <dgm:prSet phldrT="[テキスト]"/>
          <dgm:spPr/>
          <dgm:t>
            <a:bodyPr/>
            <a:lstStyle/>
            <a:p>
              <a:r>
                <a:rPr kumimoji="1" lang="en-US" altLang="ja-JP" dirty="0" smtClean="0"/>
                <a:t>The class of (non-deterministic) </a:t>
              </a:r>
              <a:r>
                <a:rPr kumimoji="1" lang="en-US" altLang="ja-JP" b="0" i="0" smtClean="0">
                  <a:latin typeface="Cambria Math"/>
                </a:rPr>
                <a:t>𝑘</a:t>
              </a:r>
              <a:r>
                <a:rPr kumimoji="1" lang="en-US" altLang="ja-JP" dirty="0" smtClean="0"/>
                <a:t>-counters machines</a:t>
              </a:r>
              <a:endParaRPr kumimoji="1" lang="ja-JP" altLang="en-US" dirty="0"/>
            </a:p>
          </dgm:t>
        </dgm:pt>
      </mc:Fallback>
    </mc:AlternateContent>
    <dgm:pt modelId="{AD97C3F1-7CB7-4B27-9D85-CEBD23D3677C}" type="parTrans" cxnId="{E31D9D43-FE6D-4B5D-8F8D-D32A41F0B879}">
      <dgm:prSet/>
      <dgm:spPr/>
      <dgm:t>
        <a:bodyPr/>
        <a:lstStyle/>
        <a:p>
          <a:endParaRPr kumimoji="1" lang="ja-JP" altLang="en-US"/>
        </a:p>
      </dgm:t>
    </dgm:pt>
    <dgm:pt modelId="{3498AD3B-47D5-4033-A173-CD29C9BE5BA6}" type="sibTrans" cxnId="{E31D9D43-FE6D-4B5D-8F8D-D32A41F0B879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17FDECA-E253-486B-A018-F1A00ADE7F25}">
          <dgm:prSet phldrT="[テキスト]"/>
          <dgm:spPr/>
          <dgm:t>
            <a:bodyPr/>
            <a:lstStyle/>
            <a:p>
              <a:r>
                <a:rPr kumimoji="1" lang="en-US" altLang="ja-JP" dirty="0" smtClean="0"/>
                <a:t>The class of deterministic pushdown </a:t>
              </a:r>
              <a14:m>
                <m:oMath xmlns:m="http://schemas.openxmlformats.org/officeDocument/2006/math">
                  <m:r>
                    <a:rPr kumimoji="1" lang="en-US" altLang="ja-JP" b="0" i="1" smtClean="0">
                      <a:latin typeface="Cambria Math"/>
                    </a:rPr>
                    <m:t>𝑘</m:t>
                  </m:r>
                </m:oMath>
              </a14:m>
              <a:r>
                <a:rPr kumimoji="1" lang="en-US" altLang="ja-JP" dirty="0" smtClean="0"/>
                <a:t>-counters machines</a:t>
              </a:r>
              <a:endParaRPr kumimoji="1" lang="ja-JP" altLang="en-US" dirty="0"/>
            </a:p>
          </dgm:t>
        </dgm:pt>
      </mc:Choice>
      <mc:Fallback xmlns="">
        <dgm:pt modelId="{D17FDECA-E253-486B-A018-F1A00ADE7F25}">
          <dgm:prSet phldrT="[テキスト]"/>
          <dgm:spPr/>
          <dgm:t>
            <a:bodyPr/>
            <a:lstStyle/>
            <a:p>
              <a:r>
                <a:rPr kumimoji="1" lang="en-US" altLang="ja-JP" dirty="0" smtClean="0"/>
                <a:t>The class of deterministic pushdown </a:t>
              </a:r>
              <a:r>
                <a:rPr kumimoji="1" lang="en-US" altLang="ja-JP" b="0" i="0" smtClean="0">
                  <a:latin typeface="Cambria Math"/>
                </a:rPr>
                <a:t>𝑘</a:t>
              </a:r>
              <a:r>
                <a:rPr kumimoji="1" lang="en-US" altLang="ja-JP" dirty="0" smtClean="0"/>
                <a:t>-counters machines</a:t>
              </a:r>
              <a:endParaRPr kumimoji="1" lang="ja-JP" altLang="en-US" dirty="0"/>
            </a:p>
          </dgm:t>
        </dgm:pt>
      </mc:Fallback>
    </mc:AlternateContent>
    <dgm:pt modelId="{939E5DE5-D5F1-4EA6-A5F5-0258AE1B1FDE}" type="parTrans" cxnId="{DF773BF7-D0CD-41DD-A514-216E1E1FBFB0}">
      <dgm:prSet/>
      <dgm:spPr/>
      <dgm:t>
        <a:bodyPr/>
        <a:lstStyle/>
        <a:p>
          <a:endParaRPr kumimoji="1" lang="ja-JP" altLang="en-US"/>
        </a:p>
      </dgm:t>
    </dgm:pt>
    <dgm:pt modelId="{C3331D4C-B51B-4AAB-B210-4F7251995FD4}" type="sibTrans" cxnId="{DF773BF7-D0CD-41DD-A514-216E1E1FBFB0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E848A98-1980-4AFB-A663-0C6A8E283DCB}">
          <dgm:prSet phldrT="[テキスト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NPCM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𝑘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kumimoji="1" lang="ja-JP" altLang="en-US" dirty="0"/>
            </a:p>
          </dgm:t>
        </dgm:pt>
      </mc:Choice>
      <mc:Fallback xmlns="">
        <dgm:pt modelId="{6E848A98-1980-4AFB-A663-0C6A8E283DCB}">
          <dgm:prSet phldrT="[テキスト]"/>
          <dgm:spPr/>
          <dgm:t>
            <a:bodyPr/>
            <a:lstStyle/>
            <a:p>
              <a:r>
                <a:rPr kumimoji="1" lang="en-US" altLang="ja-JP" b="0" i="0" smtClean="0">
                  <a:latin typeface="Cambria Math"/>
                </a:rPr>
                <a:t>"NPCM"(𝑘)</a:t>
              </a:r>
              <a:endParaRPr kumimoji="1" lang="ja-JP" altLang="en-US" dirty="0"/>
            </a:p>
          </dgm:t>
        </dgm:pt>
      </mc:Fallback>
    </mc:AlternateContent>
    <dgm:pt modelId="{6DC2DFFA-9545-46B0-B040-D47BB39B8228}" type="parTrans" cxnId="{1927B5E2-0652-4EA7-A360-36485F6E8A2E}">
      <dgm:prSet/>
      <dgm:spPr/>
      <dgm:t>
        <a:bodyPr/>
        <a:lstStyle/>
        <a:p>
          <a:endParaRPr kumimoji="1" lang="ja-JP" altLang="en-US"/>
        </a:p>
      </dgm:t>
    </dgm:pt>
    <dgm:pt modelId="{036BEEFC-59FE-462D-B459-0DB85053285F}" type="sibTrans" cxnId="{1927B5E2-0652-4EA7-A360-36485F6E8A2E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69D0A8E7-C5C0-4C98-AF49-E62F642D08C4}">
          <dgm:prSet phldrT="[テキスト]"/>
          <dgm:spPr/>
          <dgm:t>
            <a:bodyPr/>
            <a:lstStyle/>
            <a:p>
              <a:r>
                <a:rPr kumimoji="1" lang="en-US" altLang="ja-JP" dirty="0" smtClean="0"/>
                <a:t>The class of pushdown </a:t>
              </a:r>
              <a14:m>
                <m:oMath xmlns:m="http://schemas.openxmlformats.org/officeDocument/2006/math">
                  <m:r>
                    <a:rPr kumimoji="1" lang="en-US" altLang="ja-JP" b="0" i="1" smtClean="0">
                      <a:latin typeface="Cambria Math"/>
                    </a:rPr>
                    <m:t>𝑘</m:t>
                  </m:r>
                </m:oMath>
              </a14:m>
              <a:r>
                <a:rPr kumimoji="1" lang="en-US" altLang="ja-JP" dirty="0" smtClean="0"/>
                <a:t>-counters machines</a:t>
              </a:r>
              <a:endParaRPr kumimoji="1" lang="ja-JP" altLang="en-US" dirty="0"/>
            </a:p>
          </dgm:t>
        </dgm:pt>
      </mc:Choice>
      <mc:Fallback xmlns="">
        <dgm:pt modelId="{69D0A8E7-C5C0-4C98-AF49-E62F642D08C4}">
          <dgm:prSet phldrT="[テキスト]"/>
          <dgm:spPr/>
          <dgm:t>
            <a:bodyPr/>
            <a:lstStyle/>
            <a:p>
              <a:r>
                <a:rPr kumimoji="1" lang="en-US" altLang="ja-JP" dirty="0" smtClean="0"/>
                <a:t>The class of pushdown </a:t>
              </a:r>
              <a:r>
                <a:rPr kumimoji="1" lang="en-US" altLang="ja-JP" b="0" i="0" smtClean="0">
                  <a:latin typeface="Cambria Math"/>
                </a:rPr>
                <a:t>𝑘</a:t>
              </a:r>
              <a:r>
                <a:rPr kumimoji="1" lang="en-US" altLang="ja-JP" dirty="0" smtClean="0"/>
                <a:t>-counters machines</a:t>
              </a:r>
              <a:endParaRPr kumimoji="1" lang="ja-JP" altLang="en-US" dirty="0"/>
            </a:p>
          </dgm:t>
        </dgm:pt>
      </mc:Fallback>
    </mc:AlternateContent>
    <dgm:pt modelId="{5B70E6D4-A928-4230-B908-AA770BCCCA11}" type="parTrans" cxnId="{DCBF0833-8F1D-4610-8E48-1ED952B02A37}">
      <dgm:prSet/>
      <dgm:spPr/>
      <dgm:t>
        <a:bodyPr/>
        <a:lstStyle/>
        <a:p>
          <a:endParaRPr kumimoji="1" lang="ja-JP" altLang="en-US"/>
        </a:p>
      </dgm:t>
    </dgm:pt>
    <dgm:pt modelId="{60EB5072-E6B1-4DAA-A857-3FDBBE0DA233}" type="sibTrans" cxnId="{DCBF0833-8F1D-4610-8E48-1ED952B02A37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595F9655-0367-431E-8987-D8562456DFB0}">
          <dgm:prSet phldrT="[テキスト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DCM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𝑘</m:t>
                    </m:r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m:oMathPara>
              </a14:m>
              <a:endParaRPr kumimoji="1" lang="ja-JP" altLang="en-US" dirty="0"/>
            </a:p>
          </dgm:t>
        </dgm:pt>
      </mc:Choice>
      <mc:Fallback xmlns="">
        <dgm:pt modelId="{595F9655-0367-431E-8987-D8562456DFB0}">
          <dgm:prSet phldrT="[テキスト]"/>
          <dgm:spPr/>
          <dgm:t>
            <a:bodyPr/>
            <a:lstStyle/>
            <a:p>
              <a:r>
                <a:rPr kumimoji="1" lang="en-US" altLang="ja-JP" b="0" i="0" smtClean="0">
                  <a:latin typeface="Cambria Math"/>
                </a:rPr>
                <a:t>2"DCM"(𝑘)</a:t>
              </a:r>
              <a:endParaRPr kumimoji="1" lang="ja-JP" altLang="en-US" dirty="0"/>
            </a:p>
          </dgm:t>
        </dgm:pt>
      </mc:Fallback>
    </mc:AlternateContent>
    <dgm:pt modelId="{83DCEABE-EB5D-4416-AB94-930C9B80C13B}" type="parTrans" cxnId="{DC1EC25D-5619-479D-859E-C19491152A77}">
      <dgm:prSet/>
      <dgm:spPr/>
      <dgm:t>
        <a:bodyPr/>
        <a:lstStyle/>
        <a:p>
          <a:endParaRPr kumimoji="1" lang="ja-JP" altLang="en-US"/>
        </a:p>
      </dgm:t>
    </dgm:pt>
    <dgm:pt modelId="{8FEFAB9C-DAFD-48A6-8CC1-CEABB0E3301E}" type="sibTrans" cxnId="{DC1EC25D-5619-479D-859E-C19491152A77}">
      <dgm:prSet/>
      <dgm:spPr/>
      <dgm:t>
        <a:bodyPr/>
        <a:lstStyle/>
        <a:p>
          <a:endParaRPr kumimoji="1" lang="ja-JP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D0A25607-92EA-4B3B-B273-F7041C31F5CA}">
          <dgm:prSet phldrT="[テキスト]"/>
          <dgm:spPr/>
          <dgm:t>
            <a:bodyPr/>
            <a:lstStyle/>
            <a:p>
              <a:r>
                <a:rPr kumimoji="1" lang="en-US" altLang="ja-JP" dirty="0" smtClean="0"/>
                <a:t>The class of 2-way deterministic </a:t>
              </a:r>
              <a14:m>
                <m:oMath xmlns:m="http://schemas.openxmlformats.org/officeDocument/2006/math">
                  <m:r>
                    <a:rPr kumimoji="1" lang="en-US" altLang="ja-JP" b="0" i="1" smtClean="0">
                      <a:latin typeface="Cambria Math"/>
                    </a:rPr>
                    <m:t>𝑘</m:t>
                  </m:r>
                </m:oMath>
              </a14:m>
              <a:r>
                <a:rPr kumimoji="1" lang="en-US" altLang="ja-JP" dirty="0" smtClean="0"/>
                <a:t>-counters machines</a:t>
              </a:r>
              <a:endParaRPr kumimoji="1" lang="ja-JP" altLang="en-US" dirty="0"/>
            </a:p>
          </dgm:t>
        </dgm:pt>
      </mc:Choice>
      <mc:Fallback xmlns="">
        <dgm:pt modelId="{D0A25607-92EA-4B3B-B273-F7041C31F5CA}">
          <dgm:prSet phldrT="[テキスト]"/>
          <dgm:spPr/>
          <dgm:t>
            <a:bodyPr/>
            <a:lstStyle/>
            <a:p>
              <a:r>
                <a:rPr kumimoji="1" lang="en-US" altLang="ja-JP" dirty="0" smtClean="0"/>
                <a:t>The class of 2-way deterministic </a:t>
              </a:r>
              <a:r>
                <a:rPr kumimoji="1" lang="en-US" altLang="ja-JP" b="0" i="0" smtClean="0">
                  <a:latin typeface="Cambria Math"/>
                </a:rPr>
                <a:t>𝑘</a:t>
              </a:r>
              <a:r>
                <a:rPr kumimoji="1" lang="en-US" altLang="ja-JP" dirty="0" smtClean="0"/>
                <a:t>-counters machines</a:t>
              </a:r>
              <a:endParaRPr kumimoji="1" lang="ja-JP" altLang="en-US" dirty="0"/>
            </a:p>
          </dgm:t>
        </dgm:pt>
      </mc:Fallback>
    </mc:AlternateContent>
    <dgm:pt modelId="{771520DC-3D70-4B6F-9798-6CD8FC0FBCD8}" type="parTrans" cxnId="{20440C3A-6311-4709-A554-BC204EF69C56}">
      <dgm:prSet/>
      <dgm:spPr/>
      <dgm:t>
        <a:bodyPr/>
        <a:lstStyle/>
        <a:p>
          <a:endParaRPr kumimoji="1" lang="ja-JP" altLang="en-US"/>
        </a:p>
      </dgm:t>
    </dgm:pt>
    <dgm:pt modelId="{5FB763D2-BB05-48A9-A496-7BB07772827A}" type="sibTrans" cxnId="{20440C3A-6311-4709-A554-BC204EF69C56}">
      <dgm:prSet/>
      <dgm:spPr/>
      <dgm:t>
        <a:bodyPr/>
        <a:lstStyle/>
        <a:p>
          <a:endParaRPr kumimoji="1" lang="ja-JP" altLang="en-US"/>
        </a:p>
      </dgm:t>
    </dgm:pt>
    <dgm:pt modelId="{5A2FAE70-9144-4ABF-B5C4-7816A51F8161}" type="pres">
      <dgm:prSet presAssocID="{596E9646-73DB-4123-AA9F-AAC3B74761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0BA4C03-FF55-4736-95A5-1C9A02D21B42}" type="pres">
      <dgm:prSet presAssocID="{9A768F99-D8DC-4218-82F4-FAC2F9AD5211}" presName="linNode" presStyleCnt="0"/>
      <dgm:spPr/>
    </dgm:pt>
    <dgm:pt modelId="{DB05FB1A-E19F-431A-9350-42B39AE40A74}" type="pres">
      <dgm:prSet presAssocID="{9A768F99-D8DC-4218-82F4-FAC2F9AD5211}" presName="parentText" presStyleLbl="node1" presStyleIdx="0" presStyleCnt="5" custScaleX="65974" custLinFactNeighborX="19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01365D2-E035-4AE3-BD90-B441213D4F6C}" type="pres">
      <dgm:prSet presAssocID="{9A768F99-D8DC-4218-82F4-FAC2F9AD521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FC2A31A-92F9-4251-ABC4-183F4FF31E10}" type="pres">
      <dgm:prSet presAssocID="{2150A259-F84D-4790-9096-4B0A26954CFA}" presName="sp" presStyleCnt="0"/>
      <dgm:spPr/>
    </dgm:pt>
    <dgm:pt modelId="{86E4D8F5-54A2-4B09-B7CD-1DAB4721556E}" type="pres">
      <dgm:prSet presAssocID="{936F5EC6-F74D-4A90-92C7-A629FFD05A6B}" presName="linNode" presStyleCnt="0"/>
      <dgm:spPr/>
    </dgm:pt>
    <dgm:pt modelId="{30B3605B-8854-4FAC-90FA-E83B8732BCD3}" type="pres">
      <dgm:prSet presAssocID="{936F5EC6-F74D-4A90-92C7-A629FFD05A6B}" presName="parentText" presStyleLbl="node1" presStyleIdx="1" presStyleCnt="5" custScaleX="65974" custLinFactNeighborX="19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6640E82-D552-46F1-B6CA-77D774BB5774}" type="pres">
      <dgm:prSet presAssocID="{936F5EC6-F74D-4A90-92C7-A629FFD05A6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6163BEB-71ED-4286-96F1-D3278F9FA918}" type="pres">
      <dgm:prSet presAssocID="{F9F7D1BE-C6D9-4467-ABD4-F2A9C828174F}" presName="sp" presStyleCnt="0"/>
      <dgm:spPr/>
    </dgm:pt>
    <dgm:pt modelId="{89C74CB4-2B36-49FA-A706-7D03B9D1DDEB}" type="pres">
      <dgm:prSet presAssocID="{56AF126D-69C7-47BA-9CCB-8252FC80BC09}" presName="linNode" presStyleCnt="0"/>
      <dgm:spPr/>
    </dgm:pt>
    <dgm:pt modelId="{36E6E6C1-56AE-4B34-BA89-0CB0BDF34A30}" type="pres">
      <dgm:prSet presAssocID="{56AF126D-69C7-47BA-9CCB-8252FC80BC09}" presName="parentText" presStyleLbl="node1" presStyleIdx="2" presStyleCnt="5" custScaleX="65974" custLinFactNeighborX="19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0BA9AB-54CA-47BD-ADE9-658FEF80D26D}" type="pres">
      <dgm:prSet presAssocID="{56AF126D-69C7-47BA-9CCB-8252FC80BC0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FEDC3B6-CE66-4600-B4BB-9EF0656A21FF}" type="pres">
      <dgm:prSet presAssocID="{8DE7AE09-EA38-466C-A22F-392C6F77CDB9}" presName="sp" presStyleCnt="0"/>
      <dgm:spPr/>
    </dgm:pt>
    <dgm:pt modelId="{EAC35D51-EBE9-4F3C-B98C-EDF982AD5291}" type="pres">
      <dgm:prSet presAssocID="{6E848A98-1980-4AFB-A663-0C6A8E283DCB}" presName="linNode" presStyleCnt="0"/>
      <dgm:spPr/>
    </dgm:pt>
    <dgm:pt modelId="{A42217D4-7BC6-4E3C-A1A0-EA2F24FD76A6}" type="pres">
      <dgm:prSet presAssocID="{6E848A98-1980-4AFB-A663-0C6A8E283DCB}" presName="parentText" presStyleLbl="node1" presStyleIdx="3" presStyleCnt="5" custScaleX="65974" custLinFactNeighborX="19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859A4E-AC6A-40E8-86B5-E1176A403A53}" type="pres">
      <dgm:prSet presAssocID="{6E848A98-1980-4AFB-A663-0C6A8E283DC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4DC297D-9040-4E6B-AD21-979AA3AB1ED3}" type="pres">
      <dgm:prSet presAssocID="{036BEEFC-59FE-462D-B459-0DB85053285F}" presName="sp" presStyleCnt="0"/>
      <dgm:spPr/>
    </dgm:pt>
    <dgm:pt modelId="{1484CFE1-BDF5-41A2-841E-3207323318F1}" type="pres">
      <dgm:prSet presAssocID="{595F9655-0367-431E-8987-D8562456DFB0}" presName="linNode" presStyleCnt="0"/>
      <dgm:spPr/>
    </dgm:pt>
    <dgm:pt modelId="{FB40E938-7C7B-499F-A6AE-F4F669797BB7}" type="pres">
      <dgm:prSet presAssocID="{595F9655-0367-431E-8987-D8562456DFB0}" presName="parentText" presStyleLbl="node1" presStyleIdx="4" presStyleCnt="5" custScaleX="65974" custLinFactNeighborX="19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216D0B0-B67F-499A-850E-58282D077FF7}" type="pres">
      <dgm:prSet presAssocID="{595F9655-0367-431E-8987-D8562456DFB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DC1EC25D-5619-479D-859E-C19491152A77}" srcId="{596E9646-73DB-4123-AA9F-AAC3B74761F2}" destId="{595F9655-0367-431E-8987-D8562456DFB0}" srcOrd="4" destOrd="0" parTransId="{83DCEABE-EB5D-4416-AB94-930C9B80C13B}" sibTransId="{8FEFAB9C-DAFD-48A6-8CC1-CEABB0E3301E}"/>
    <dgm:cxn modelId="{71191DAE-6A6A-4CD4-9FEB-D180D8E74C25}" type="presOf" srcId="{595F9655-0367-431E-8987-D8562456DFB0}" destId="{FB40E938-7C7B-499F-A6AE-F4F669797BB7}" srcOrd="0" destOrd="0" presId="urn:microsoft.com/office/officeart/2005/8/layout/vList5"/>
    <dgm:cxn modelId="{740BD290-1219-4E89-8FB9-81A084C0A7B9}" type="presOf" srcId="{A30F2B17-68EB-472B-89D1-55E652D8996B}" destId="{F01365D2-E035-4AE3-BD90-B441213D4F6C}" srcOrd="0" destOrd="0" presId="urn:microsoft.com/office/officeart/2005/8/layout/vList5"/>
    <dgm:cxn modelId="{2841AF43-B2DF-499E-83CF-0A1D18DD1A4E}" type="presOf" srcId="{56AF126D-69C7-47BA-9CCB-8252FC80BC09}" destId="{36E6E6C1-56AE-4B34-BA89-0CB0BDF34A30}" srcOrd="0" destOrd="0" presId="urn:microsoft.com/office/officeart/2005/8/layout/vList5"/>
    <dgm:cxn modelId="{93E7E543-2079-4FAB-BD50-77BA30A5B394}" type="presOf" srcId="{D0A25607-92EA-4B3B-B273-F7041C31F5CA}" destId="{5216D0B0-B67F-499A-850E-58282D077FF7}" srcOrd="0" destOrd="0" presId="urn:microsoft.com/office/officeart/2005/8/layout/vList5"/>
    <dgm:cxn modelId="{F920FE60-DA98-44A2-A21F-396D4B030DC6}" type="presOf" srcId="{9A768F99-D8DC-4218-82F4-FAC2F9AD5211}" destId="{DB05FB1A-E19F-431A-9350-42B39AE40A74}" srcOrd="0" destOrd="0" presId="urn:microsoft.com/office/officeart/2005/8/layout/vList5"/>
    <dgm:cxn modelId="{E5EDB559-8545-4EC2-88A2-4872D1830E8A}" type="presOf" srcId="{09A7A06C-EF57-4312-B0CD-71EEDD6512D8}" destId="{C6640E82-D552-46F1-B6CA-77D774BB5774}" srcOrd="0" destOrd="0" presId="urn:microsoft.com/office/officeart/2005/8/layout/vList5"/>
    <dgm:cxn modelId="{5109833E-2B9E-4D2C-9DDC-1554E16FB57A}" srcId="{596E9646-73DB-4123-AA9F-AAC3B74761F2}" destId="{936F5EC6-F74D-4A90-92C7-A629FFD05A6B}" srcOrd="1" destOrd="0" parTransId="{D1E16045-E763-404F-8489-D98F0AB364DD}" sibTransId="{F9F7D1BE-C6D9-4467-ABD4-F2A9C828174F}"/>
    <dgm:cxn modelId="{20440C3A-6311-4709-A554-BC204EF69C56}" srcId="{595F9655-0367-431E-8987-D8562456DFB0}" destId="{D0A25607-92EA-4B3B-B273-F7041C31F5CA}" srcOrd="0" destOrd="0" parTransId="{771520DC-3D70-4B6F-9798-6CD8FC0FBCD8}" sibTransId="{5FB763D2-BB05-48A9-A496-7BB07772827A}"/>
    <dgm:cxn modelId="{D3AC0AAC-B4F0-401A-99DB-8FF0D734A83A}" type="presOf" srcId="{69D0A8E7-C5C0-4C98-AF49-E62F642D08C4}" destId="{9C859A4E-AC6A-40E8-86B5-E1176A403A53}" srcOrd="0" destOrd="0" presId="urn:microsoft.com/office/officeart/2005/8/layout/vList5"/>
    <dgm:cxn modelId="{28C7E277-BC27-4FF9-B82A-3B40B74B5A0E}" type="presOf" srcId="{936F5EC6-F74D-4A90-92C7-A629FFD05A6B}" destId="{30B3605B-8854-4FAC-90FA-E83B8732BCD3}" srcOrd="0" destOrd="0" presId="urn:microsoft.com/office/officeart/2005/8/layout/vList5"/>
    <dgm:cxn modelId="{BD2AB80E-E02E-4048-BBFB-485A11535A7C}" srcId="{596E9646-73DB-4123-AA9F-AAC3B74761F2}" destId="{56AF126D-69C7-47BA-9CCB-8252FC80BC09}" srcOrd="2" destOrd="0" parTransId="{15FD0E94-6D9B-456A-A315-9A2F886E3568}" sibTransId="{8DE7AE09-EA38-466C-A22F-392C6F77CDB9}"/>
    <dgm:cxn modelId="{DF773BF7-D0CD-41DD-A514-216E1E1FBFB0}" srcId="{56AF126D-69C7-47BA-9CCB-8252FC80BC09}" destId="{D17FDECA-E253-486B-A018-F1A00ADE7F25}" srcOrd="0" destOrd="0" parTransId="{939E5DE5-D5F1-4EA6-A5F5-0258AE1B1FDE}" sibTransId="{C3331D4C-B51B-4AAB-B210-4F7251995FD4}"/>
    <dgm:cxn modelId="{DCBF0833-8F1D-4610-8E48-1ED952B02A37}" srcId="{6E848A98-1980-4AFB-A663-0C6A8E283DCB}" destId="{69D0A8E7-C5C0-4C98-AF49-E62F642D08C4}" srcOrd="0" destOrd="0" parTransId="{5B70E6D4-A928-4230-B908-AA770BCCCA11}" sibTransId="{60EB5072-E6B1-4DAA-A857-3FDBBE0DA233}"/>
    <dgm:cxn modelId="{E31D9D43-FE6D-4B5D-8F8D-D32A41F0B879}" srcId="{936F5EC6-F74D-4A90-92C7-A629FFD05A6B}" destId="{09A7A06C-EF57-4312-B0CD-71EEDD6512D8}" srcOrd="0" destOrd="0" parTransId="{AD97C3F1-7CB7-4B27-9D85-CEBD23D3677C}" sibTransId="{3498AD3B-47D5-4033-A173-CD29C9BE5BA6}"/>
    <dgm:cxn modelId="{CECD6E31-6D87-4BB0-A745-A9E02781F0AB}" type="presOf" srcId="{6E848A98-1980-4AFB-A663-0C6A8E283DCB}" destId="{A42217D4-7BC6-4E3C-A1A0-EA2F24FD76A6}" srcOrd="0" destOrd="0" presId="urn:microsoft.com/office/officeart/2005/8/layout/vList5"/>
    <dgm:cxn modelId="{1927B5E2-0652-4EA7-A360-36485F6E8A2E}" srcId="{596E9646-73DB-4123-AA9F-AAC3B74761F2}" destId="{6E848A98-1980-4AFB-A663-0C6A8E283DCB}" srcOrd="3" destOrd="0" parTransId="{6DC2DFFA-9545-46B0-B040-D47BB39B8228}" sibTransId="{036BEEFC-59FE-462D-B459-0DB85053285F}"/>
    <dgm:cxn modelId="{CA2B1AC8-44F0-4375-BB2C-42408A3D5253}" srcId="{9A768F99-D8DC-4218-82F4-FAC2F9AD5211}" destId="{A30F2B17-68EB-472B-89D1-55E652D8996B}" srcOrd="0" destOrd="0" parTransId="{B98A8A7A-22E8-4901-B40F-27442491184D}" sibTransId="{612551A3-EF80-4EF7-86A8-CCFA34A1B9ED}"/>
    <dgm:cxn modelId="{285210BF-FB5A-48F6-A42A-A54D7E52CD71}" type="presOf" srcId="{596E9646-73DB-4123-AA9F-AAC3B74761F2}" destId="{5A2FAE70-9144-4ABF-B5C4-7816A51F8161}" srcOrd="0" destOrd="0" presId="urn:microsoft.com/office/officeart/2005/8/layout/vList5"/>
    <dgm:cxn modelId="{8F1D08DE-A40C-4FCC-9B02-61D8337A94C9}" type="presOf" srcId="{D17FDECA-E253-486B-A018-F1A00ADE7F25}" destId="{AE0BA9AB-54CA-47BD-ADE9-658FEF80D26D}" srcOrd="0" destOrd="0" presId="urn:microsoft.com/office/officeart/2005/8/layout/vList5"/>
    <dgm:cxn modelId="{2D3FF87E-26D8-4A0C-A11D-6BC3C1336DE5}" srcId="{596E9646-73DB-4123-AA9F-AAC3B74761F2}" destId="{9A768F99-D8DC-4218-82F4-FAC2F9AD5211}" srcOrd="0" destOrd="0" parTransId="{2133702B-5201-4945-820E-47A04917F654}" sibTransId="{2150A259-F84D-4790-9096-4B0A26954CFA}"/>
    <dgm:cxn modelId="{791B6357-B271-40EC-A89C-EF14722AEEFA}" type="presParOf" srcId="{5A2FAE70-9144-4ABF-B5C4-7816A51F8161}" destId="{F0BA4C03-FF55-4736-95A5-1C9A02D21B42}" srcOrd="0" destOrd="0" presId="urn:microsoft.com/office/officeart/2005/8/layout/vList5"/>
    <dgm:cxn modelId="{38E2C991-1E64-4F01-8EEA-0616D4D6DA02}" type="presParOf" srcId="{F0BA4C03-FF55-4736-95A5-1C9A02D21B42}" destId="{DB05FB1A-E19F-431A-9350-42B39AE40A74}" srcOrd="0" destOrd="0" presId="urn:microsoft.com/office/officeart/2005/8/layout/vList5"/>
    <dgm:cxn modelId="{457FE32E-7C4B-4117-B74F-25E010EA4276}" type="presParOf" srcId="{F0BA4C03-FF55-4736-95A5-1C9A02D21B42}" destId="{F01365D2-E035-4AE3-BD90-B441213D4F6C}" srcOrd="1" destOrd="0" presId="urn:microsoft.com/office/officeart/2005/8/layout/vList5"/>
    <dgm:cxn modelId="{46A814BA-C4B4-4675-80A6-DA6DAB744AEE}" type="presParOf" srcId="{5A2FAE70-9144-4ABF-B5C4-7816A51F8161}" destId="{9FC2A31A-92F9-4251-ABC4-183F4FF31E10}" srcOrd="1" destOrd="0" presId="urn:microsoft.com/office/officeart/2005/8/layout/vList5"/>
    <dgm:cxn modelId="{D9905821-C14A-44F6-91EF-A6B2E026A836}" type="presParOf" srcId="{5A2FAE70-9144-4ABF-B5C4-7816A51F8161}" destId="{86E4D8F5-54A2-4B09-B7CD-1DAB4721556E}" srcOrd="2" destOrd="0" presId="urn:microsoft.com/office/officeart/2005/8/layout/vList5"/>
    <dgm:cxn modelId="{36D34A55-B120-4A6B-B90B-C4E33673FC73}" type="presParOf" srcId="{86E4D8F5-54A2-4B09-B7CD-1DAB4721556E}" destId="{30B3605B-8854-4FAC-90FA-E83B8732BCD3}" srcOrd="0" destOrd="0" presId="urn:microsoft.com/office/officeart/2005/8/layout/vList5"/>
    <dgm:cxn modelId="{C2DD2D3A-CF7B-46E5-ACCF-DF677E252457}" type="presParOf" srcId="{86E4D8F5-54A2-4B09-B7CD-1DAB4721556E}" destId="{C6640E82-D552-46F1-B6CA-77D774BB5774}" srcOrd="1" destOrd="0" presId="urn:microsoft.com/office/officeart/2005/8/layout/vList5"/>
    <dgm:cxn modelId="{44E1E772-4F71-4A9F-A5AF-33D7FAE9E827}" type="presParOf" srcId="{5A2FAE70-9144-4ABF-B5C4-7816A51F8161}" destId="{E6163BEB-71ED-4286-96F1-D3278F9FA918}" srcOrd="3" destOrd="0" presId="urn:microsoft.com/office/officeart/2005/8/layout/vList5"/>
    <dgm:cxn modelId="{6FF1B769-0396-46C3-9084-58FF5CDB4BAC}" type="presParOf" srcId="{5A2FAE70-9144-4ABF-B5C4-7816A51F8161}" destId="{89C74CB4-2B36-49FA-A706-7D03B9D1DDEB}" srcOrd="4" destOrd="0" presId="urn:microsoft.com/office/officeart/2005/8/layout/vList5"/>
    <dgm:cxn modelId="{650C148C-D37B-4901-839B-DDE7F1947B33}" type="presParOf" srcId="{89C74CB4-2B36-49FA-A706-7D03B9D1DDEB}" destId="{36E6E6C1-56AE-4B34-BA89-0CB0BDF34A30}" srcOrd="0" destOrd="0" presId="urn:microsoft.com/office/officeart/2005/8/layout/vList5"/>
    <dgm:cxn modelId="{76D5D34F-08B3-4E18-9903-9E2E7E3A6F7A}" type="presParOf" srcId="{89C74CB4-2B36-49FA-A706-7D03B9D1DDEB}" destId="{AE0BA9AB-54CA-47BD-ADE9-658FEF80D26D}" srcOrd="1" destOrd="0" presId="urn:microsoft.com/office/officeart/2005/8/layout/vList5"/>
    <dgm:cxn modelId="{9FF1F725-5A0A-4E93-9758-458F75BD08BB}" type="presParOf" srcId="{5A2FAE70-9144-4ABF-B5C4-7816A51F8161}" destId="{4FEDC3B6-CE66-4600-B4BB-9EF0656A21FF}" srcOrd="5" destOrd="0" presId="urn:microsoft.com/office/officeart/2005/8/layout/vList5"/>
    <dgm:cxn modelId="{47C9B620-C2CA-4839-B35B-3818EF9B2646}" type="presParOf" srcId="{5A2FAE70-9144-4ABF-B5C4-7816A51F8161}" destId="{EAC35D51-EBE9-4F3C-B98C-EDF982AD5291}" srcOrd="6" destOrd="0" presId="urn:microsoft.com/office/officeart/2005/8/layout/vList5"/>
    <dgm:cxn modelId="{F40065A5-C5F6-459C-B745-89CEF15C11E6}" type="presParOf" srcId="{EAC35D51-EBE9-4F3C-B98C-EDF982AD5291}" destId="{A42217D4-7BC6-4E3C-A1A0-EA2F24FD76A6}" srcOrd="0" destOrd="0" presId="urn:microsoft.com/office/officeart/2005/8/layout/vList5"/>
    <dgm:cxn modelId="{DD4C57DA-00B7-4CFC-A734-97770EE11186}" type="presParOf" srcId="{EAC35D51-EBE9-4F3C-B98C-EDF982AD5291}" destId="{9C859A4E-AC6A-40E8-86B5-E1176A403A53}" srcOrd="1" destOrd="0" presId="urn:microsoft.com/office/officeart/2005/8/layout/vList5"/>
    <dgm:cxn modelId="{921E7160-B987-4463-B1E6-9E0B31B22822}" type="presParOf" srcId="{5A2FAE70-9144-4ABF-B5C4-7816A51F8161}" destId="{94DC297D-9040-4E6B-AD21-979AA3AB1ED3}" srcOrd="7" destOrd="0" presId="urn:microsoft.com/office/officeart/2005/8/layout/vList5"/>
    <dgm:cxn modelId="{13430274-42F1-4A9B-942B-2390E4E64FEF}" type="presParOf" srcId="{5A2FAE70-9144-4ABF-B5C4-7816A51F8161}" destId="{1484CFE1-BDF5-41A2-841E-3207323318F1}" srcOrd="8" destOrd="0" presId="urn:microsoft.com/office/officeart/2005/8/layout/vList5"/>
    <dgm:cxn modelId="{90D1E0CF-3845-4FE9-899B-9E1D560741BF}" type="presParOf" srcId="{1484CFE1-BDF5-41A2-841E-3207323318F1}" destId="{FB40E938-7C7B-499F-A6AE-F4F669797BB7}" srcOrd="0" destOrd="0" presId="urn:microsoft.com/office/officeart/2005/8/layout/vList5"/>
    <dgm:cxn modelId="{01219A5A-8FB4-4424-996E-03E2D57582AA}" type="presParOf" srcId="{1484CFE1-BDF5-41A2-841E-3207323318F1}" destId="{5216D0B0-B67F-499A-850E-58282D077F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6E9646-73DB-4123-AA9F-AAC3B74761F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9A768F99-D8DC-4218-82F4-FAC2F9AD5211}">
      <dgm:prSet phldrT="[テキスト]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2133702B-5201-4945-820E-47A04917F654}" type="parTrans" cxnId="{2D3FF87E-26D8-4A0C-A11D-6BC3C1336DE5}">
      <dgm:prSet/>
      <dgm:spPr/>
      <dgm:t>
        <a:bodyPr/>
        <a:lstStyle/>
        <a:p>
          <a:endParaRPr kumimoji="1" lang="ja-JP" altLang="en-US"/>
        </a:p>
      </dgm:t>
    </dgm:pt>
    <dgm:pt modelId="{2150A259-F84D-4790-9096-4B0A26954CFA}" type="sibTrans" cxnId="{2D3FF87E-26D8-4A0C-A11D-6BC3C1336DE5}">
      <dgm:prSet/>
      <dgm:spPr/>
      <dgm:t>
        <a:bodyPr/>
        <a:lstStyle/>
        <a:p>
          <a:endParaRPr kumimoji="1" lang="ja-JP" altLang="en-US"/>
        </a:p>
      </dgm:t>
    </dgm:pt>
    <dgm:pt modelId="{936F5EC6-F74D-4A90-92C7-A629FFD05A6B}">
      <dgm:prSet phldrT="[テキスト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D1E16045-E763-404F-8489-D98F0AB364DD}" type="parTrans" cxnId="{5109833E-2B9E-4D2C-9DDC-1554E16FB57A}">
      <dgm:prSet/>
      <dgm:spPr/>
      <dgm:t>
        <a:bodyPr/>
        <a:lstStyle/>
        <a:p>
          <a:endParaRPr kumimoji="1" lang="ja-JP" altLang="en-US"/>
        </a:p>
      </dgm:t>
    </dgm:pt>
    <dgm:pt modelId="{F9F7D1BE-C6D9-4467-ABD4-F2A9C828174F}" type="sibTrans" cxnId="{5109833E-2B9E-4D2C-9DDC-1554E16FB57A}">
      <dgm:prSet/>
      <dgm:spPr/>
      <dgm:t>
        <a:bodyPr/>
        <a:lstStyle/>
        <a:p>
          <a:endParaRPr kumimoji="1" lang="ja-JP" altLang="en-US"/>
        </a:p>
      </dgm:t>
    </dgm:pt>
    <dgm:pt modelId="{56AF126D-69C7-47BA-9CCB-8252FC80BC09}">
      <dgm:prSet phldrT="[テキスト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15FD0E94-6D9B-456A-A315-9A2F886E3568}" type="parTrans" cxnId="{BD2AB80E-E02E-4048-BBFB-485A11535A7C}">
      <dgm:prSet/>
      <dgm:spPr/>
      <dgm:t>
        <a:bodyPr/>
        <a:lstStyle/>
        <a:p>
          <a:endParaRPr kumimoji="1" lang="ja-JP" altLang="en-US"/>
        </a:p>
      </dgm:t>
    </dgm:pt>
    <dgm:pt modelId="{8DE7AE09-EA38-466C-A22F-392C6F77CDB9}" type="sibTrans" cxnId="{BD2AB80E-E02E-4048-BBFB-485A11535A7C}">
      <dgm:prSet/>
      <dgm:spPr/>
      <dgm:t>
        <a:bodyPr/>
        <a:lstStyle/>
        <a:p>
          <a:endParaRPr kumimoji="1" lang="ja-JP" altLang="en-US"/>
        </a:p>
      </dgm:t>
    </dgm:pt>
    <dgm:pt modelId="{A30F2B17-68EB-472B-89D1-55E652D8996B}">
      <dgm:prSet phldrT="[テキスト]"/>
      <dgm:spPr>
        <a:blipFill rotWithShape="1">
          <a:blip xmlns:r="http://schemas.openxmlformats.org/officeDocument/2006/relationships" r:embed="rId4"/>
          <a:stretch>
            <a:fillRect l="-1172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B98A8A7A-22E8-4901-B40F-27442491184D}" type="parTrans" cxnId="{CA2B1AC8-44F0-4375-BB2C-42408A3D5253}">
      <dgm:prSet/>
      <dgm:spPr/>
      <dgm:t>
        <a:bodyPr/>
        <a:lstStyle/>
        <a:p>
          <a:endParaRPr kumimoji="1" lang="ja-JP" altLang="en-US"/>
        </a:p>
      </dgm:t>
    </dgm:pt>
    <dgm:pt modelId="{612551A3-EF80-4EF7-86A8-CCFA34A1B9ED}" type="sibTrans" cxnId="{CA2B1AC8-44F0-4375-BB2C-42408A3D5253}">
      <dgm:prSet/>
      <dgm:spPr/>
      <dgm:t>
        <a:bodyPr/>
        <a:lstStyle/>
        <a:p>
          <a:endParaRPr kumimoji="1" lang="ja-JP" altLang="en-US"/>
        </a:p>
      </dgm:t>
    </dgm:pt>
    <dgm:pt modelId="{09A7A06C-EF57-4312-B0CD-71EEDD6512D8}">
      <dgm:prSet phldrT="[テキスト]"/>
      <dgm:spPr>
        <a:blipFill rotWithShape="1">
          <a:blip xmlns:r="http://schemas.openxmlformats.org/officeDocument/2006/relationships" r:embed="rId5"/>
          <a:stretch>
            <a:fillRect l="-1172" t="-1064" b="-8511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AD97C3F1-7CB7-4B27-9D85-CEBD23D3677C}" type="parTrans" cxnId="{E31D9D43-FE6D-4B5D-8F8D-D32A41F0B879}">
      <dgm:prSet/>
      <dgm:spPr/>
      <dgm:t>
        <a:bodyPr/>
        <a:lstStyle/>
        <a:p>
          <a:endParaRPr kumimoji="1" lang="ja-JP" altLang="en-US"/>
        </a:p>
      </dgm:t>
    </dgm:pt>
    <dgm:pt modelId="{3498AD3B-47D5-4033-A173-CD29C9BE5BA6}" type="sibTrans" cxnId="{E31D9D43-FE6D-4B5D-8F8D-D32A41F0B879}">
      <dgm:prSet/>
      <dgm:spPr/>
      <dgm:t>
        <a:bodyPr/>
        <a:lstStyle/>
        <a:p>
          <a:endParaRPr kumimoji="1" lang="ja-JP" altLang="en-US"/>
        </a:p>
      </dgm:t>
    </dgm:pt>
    <dgm:pt modelId="{D17FDECA-E253-486B-A018-F1A00ADE7F25}">
      <dgm:prSet phldrT="[テキスト]"/>
      <dgm:spPr>
        <a:blipFill rotWithShape="1">
          <a:blip xmlns:r="http://schemas.openxmlformats.org/officeDocument/2006/relationships" r:embed="rId6"/>
          <a:stretch>
            <a:fillRect l="-1172" t="-2151" b="-8602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939E5DE5-D5F1-4EA6-A5F5-0258AE1B1FDE}" type="parTrans" cxnId="{DF773BF7-D0CD-41DD-A514-216E1E1FBFB0}">
      <dgm:prSet/>
      <dgm:spPr/>
      <dgm:t>
        <a:bodyPr/>
        <a:lstStyle/>
        <a:p>
          <a:endParaRPr kumimoji="1" lang="ja-JP" altLang="en-US"/>
        </a:p>
      </dgm:t>
    </dgm:pt>
    <dgm:pt modelId="{C3331D4C-B51B-4AAB-B210-4F7251995FD4}" type="sibTrans" cxnId="{DF773BF7-D0CD-41DD-A514-216E1E1FBFB0}">
      <dgm:prSet/>
      <dgm:spPr/>
      <dgm:t>
        <a:bodyPr/>
        <a:lstStyle/>
        <a:p>
          <a:endParaRPr kumimoji="1" lang="ja-JP" altLang="en-US"/>
        </a:p>
      </dgm:t>
    </dgm:pt>
    <dgm:pt modelId="{6E848A98-1980-4AFB-A663-0C6A8E283DCB}">
      <dgm:prSet phldrT="[テキスト]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6DC2DFFA-9545-46B0-B040-D47BB39B8228}" type="parTrans" cxnId="{1927B5E2-0652-4EA7-A360-36485F6E8A2E}">
      <dgm:prSet/>
      <dgm:spPr/>
      <dgm:t>
        <a:bodyPr/>
        <a:lstStyle/>
        <a:p>
          <a:endParaRPr kumimoji="1" lang="ja-JP" altLang="en-US"/>
        </a:p>
      </dgm:t>
    </dgm:pt>
    <dgm:pt modelId="{036BEEFC-59FE-462D-B459-0DB85053285F}" type="sibTrans" cxnId="{1927B5E2-0652-4EA7-A360-36485F6E8A2E}">
      <dgm:prSet/>
      <dgm:spPr/>
      <dgm:t>
        <a:bodyPr/>
        <a:lstStyle/>
        <a:p>
          <a:endParaRPr kumimoji="1" lang="ja-JP" altLang="en-US"/>
        </a:p>
      </dgm:t>
    </dgm:pt>
    <dgm:pt modelId="{69D0A8E7-C5C0-4C98-AF49-E62F642D08C4}">
      <dgm:prSet phldrT="[テキスト]"/>
      <dgm:spPr>
        <a:blipFill rotWithShape="1">
          <a:blip xmlns:r="http://schemas.openxmlformats.org/officeDocument/2006/relationships" r:embed="rId8"/>
          <a:stretch>
            <a:fillRect l="-1172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5B70E6D4-A928-4230-B908-AA770BCCCA11}" type="parTrans" cxnId="{DCBF0833-8F1D-4610-8E48-1ED952B02A37}">
      <dgm:prSet/>
      <dgm:spPr/>
      <dgm:t>
        <a:bodyPr/>
        <a:lstStyle/>
        <a:p>
          <a:endParaRPr kumimoji="1" lang="ja-JP" altLang="en-US"/>
        </a:p>
      </dgm:t>
    </dgm:pt>
    <dgm:pt modelId="{60EB5072-E6B1-4DAA-A857-3FDBBE0DA233}" type="sibTrans" cxnId="{DCBF0833-8F1D-4610-8E48-1ED952B02A37}">
      <dgm:prSet/>
      <dgm:spPr/>
      <dgm:t>
        <a:bodyPr/>
        <a:lstStyle/>
        <a:p>
          <a:endParaRPr kumimoji="1" lang="ja-JP" altLang="en-US"/>
        </a:p>
      </dgm:t>
    </dgm:pt>
    <dgm:pt modelId="{595F9655-0367-431E-8987-D8562456DFB0}">
      <dgm:prSet phldrT="[テキスト]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83DCEABE-EB5D-4416-AB94-930C9B80C13B}" type="parTrans" cxnId="{DC1EC25D-5619-479D-859E-C19491152A77}">
      <dgm:prSet/>
      <dgm:spPr/>
      <dgm:t>
        <a:bodyPr/>
        <a:lstStyle/>
        <a:p>
          <a:endParaRPr kumimoji="1" lang="ja-JP" altLang="en-US"/>
        </a:p>
      </dgm:t>
    </dgm:pt>
    <dgm:pt modelId="{8FEFAB9C-DAFD-48A6-8CC1-CEABB0E3301E}" type="sibTrans" cxnId="{DC1EC25D-5619-479D-859E-C19491152A77}">
      <dgm:prSet/>
      <dgm:spPr/>
      <dgm:t>
        <a:bodyPr/>
        <a:lstStyle/>
        <a:p>
          <a:endParaRPr kumimoji="1" lang="ja-JP" altLang="en-US"/>
        </a:p>
      </dgm:t>
    </dgm:pt>
    <dgm:pt modelId="{D0A25607-92EA-4B3B-B273-F7041C31F5CA}">
      <dgm:prSet phldrT="[テキスト]"/>
      <dgm:spPr>
        <a:blipFill rotWithShape="1">
          <a:blip xmlns:r="http://schemas.openxmlformats.org/officeDocument/2006/relationships" r:embed="rId10"/>
          <a:stretch>
            <a:fillRect l="-1172" t="-2151" b="-8602"/>
          </a:stretch>
        </a:blipFill>
      </dgm:spPr>
      <dgm:t>
        <a:bodyPr/>
        <a:lstStyle/>
        <a:p>
          <a:r>
            <a:rPr lang="ja-JP" altLang="en-US">
              <a:noFill/>
            </a:rPr>
            <a:t> </a:t>
          </a:r>
        </a:p>
      </dgm:t>
    </dgm:pt>
    <dgm:pt modelId="{771520DC-3D70-4B6F-9798-6CD8FC0FBCD8}" type="parTrans" cxnId="{20440C3A-6311-4709-A554-BC204EF69C56}">
      <dgm:prSet/>
      <dgm:spPr/>
      <dgm:t>
        <a:bodyPr/>
        <a:lstStyle/>
        <a:p>
          <a:endParaRPr kumimoji="1" lang="ja-JP" altLang="en-US"/>
        </a:p>
      </dgm:t>
    </dgm:pt>
    <dgm:pt modelId="{5FB763D2-BB05-48A9-A496-7BB07772827A}" type="sibTrans" cxnId="{20440C3A-6311-4709-A554-BC204EF69C56}">
      <dgm:prSet/>
      <dgm:spPr/>
      <dgm:t>
        <a:bodyPr/>
        <a:lstStyle/>
        <a:p>
          <a:endParaRPr kumimoji="1" lang="ja-JP" altLang="en-US"/>
        </a:p>
      </dgm:t>
    </dgm:pt>
    <dgm:pt modelId="{5A2FAE70-9144-4ABF-B5C4-7816A51F8161}" type="pres">
      <dgm:prSet presAssocID="{596E9646-73DB-4123-AA9F-AAC3B74761F2}" presName="Name0" presStyleCnt="0">
        <dgm:presLayoutVars>
          <dgm:dir/>
          <dgm:animLvl val="lvl"/>
          <dgm:resizeHandles val="exact"/>
        </dgm:presLayoutVars>
      </dgm:prSet>
      <dgm:spPr/>
    </dgm:pt>
    <dgm:pt modelId="{F0BA4C03-FF55-4736-95A5-1C9A02D21B42}" type="pres">
      <dgm:prSet presAssocID="{9A768F99-D8DC-4218-82F4-FAC2F9AD5211}" presName="linNode" presStyleCnt="0"/>
      <dgm:spPr/>
    </dgm:pt>
    <dgm:pt modelId="{DB05FB1A-E19F-431A-9350-42B39AE40A74}" type="pres">
      <dgm:prSet presAssocID="{9A768F99-D8DC-4218-82F4-FAC2F9AD5211}" presName="parentText" presStyleLbl="node1" presStyleIdx="0" presStyleCnt="5" custScaleX="65974" custLinFactNeighborX="197">
        <dgm:presLayoutVars>
          <dgm:chMax val="1"/>
          <dgm:bulletEnabled val="1"/>
        </dgm:presLayoutVars>
      </dgm:prSet>
      <dgm:spPr/>
    </dgm:pt>
    <dgm:pt modelId="{F01365D2-E035-4AE3-BD90-B441213D4F6C}" type="pres">
      <dgm:prSet presAssocID="{9A768F99-D8DC-4218-82F4-FAC2F9AD521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FC2A31A-92F9-4251-ABC4-183F4FF31E10}" type="pres">
      <dgm:prSet presAssocID="{2150A259-F84D-4790-9096-4B0A26954CFA}" presName="sp" presStyleCnt="0"/>
      <dgm:spPr/>
    </dgm:pt>
    <dgm:pt modelId="{86E4D8F5-54A2-4B09-B7CD-1DAB4721556E}" type="pres">
      <dgm:prSet presAssocID="{936F5EC6-F74D-4A90-92C7-A629FFD05A6B}" presName="linNode" presStyleCnt="0"/>
      <dgm:spPr/>
    </dgm:pt>
    <dgm:pt modelId="{30B3605B-8854-4FAC-90FA-E83B8732BCD3}" type="pres">
      <dgm:prSet presAssocID="{936F5EC6-F74D-4A90-92C7-A629FFD05A6B}" presName="parentText" presStyleLbl="node1" presStyleIdx="1" presStyleCnt="5" custScaleX="65974" custLinFactNeighborX="19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6640E82-D552-46F1-B6CA-77D774BB5774}" type="pres">
      <dgm:prSet presAssocID="{936F5EC6-F74D-4A90-92C7-A629FFD05A6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6163BEB-71ED-4286-96F1-D3278F9FA918}" type="pres">
      <dgm:prSet presAssocID="{F9F7D1BE-C6D9-4467-ABD4-F2A9C828174F}" presName="sp" presStyleCnt="0"/>
      <dgm:spPr/>
    </dgm:pt>
    <dgm:pt modelId="{89C74CB4-2B36-49FA-A706-7D03B9D1DDEB}" type="pres">
      <dgm:prSet presAssocID="{56AF126D-69C7-47BA-9CCB-8252FC80BC09}" presName="linNode" presStyleCnt="0"/>
      <dgm:spPr/>
    </dgm:pt>
    <dgm:pt modelId="{36E6E6C1-56AE-4B34-BA89-0CB0BDF34A30}" type="pres">
      <dgm:prSet presAssocID="{56AF126D-69C7-47BA-9CCB-8252FC80BC09}" presName="parentText" presStyleLbl="node1" presStyleIdx="2" presStyleCnt="5" custScaleX="65974" custLinFactNeighborX="19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0BA9AB-54CA-47BD-ADE9-658FEF80D26D}" type="pres">
      <dgm:prSet presAssocID="{56AF126D-69C7-47BA-9CCB-8252FC80BC09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FEDC3B6-CE66-4600-B4BB-9EF0656A21FF}" type="pres">
      <dgm:prSet presAssocID="{8DE7AE09-EA38-466C-A22F-392C6F77CDB9}" presName="sp" presStyleCnt="0"/>
      <dgm:spPr/>
    </dgm:pt>
    <dgm:pt modelId="{EAC35D51-EBE9-4F3C-B98C-EDF982AD5291}" type="pres">
      <dgm:prSet presAssocID="{6E848A98-1980-4AFB-A663-0C6A8E283DCB}" presName="linNode" presStyleCnt="0"/>
      <dgm:spPr/>
    </dgm:pt>
    <dgm:pt modelId="{A42217D4-7BC6-4E3C-A1A0-EA2F24FD76A6}" type="pres">
      <dgm:prSet presAssocID="{6E848A98-1980-4AFB-A663-0C6A8E283DCB}" presName="parentText" presStyleLbl="node1" presStyleIdx="3" presStyleCnt="5" custScaleX="65974" custLinFactNeighborX="19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C859A4E-AC6A-40E8-86B5-E1176A403A53}" type="pres">
      <dgm:prSet presAssocID="{6E848A98-1980-4AFB-A663-0C6A8E283DCB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4DC297D-9040-4E6B-AD21-979AA3AB1ED3}" type="pres">
      <dgm:prSet presAssocID="{036BEEFC-59FE-462D-B459-0DB85053285F}" presName="sp" presStyleCnt="0"/>
      <dgm:spPr/>
    </dgm:pt>
    <dgm:pt modelId="{1484CFE1-BDF5-41A2-841E-3207323318F1}" type="pres">
      <dgm:prSet presAssocID="{595F9655-0367-431E-8987-D8562456DFB0}" presName="linNode" presStyleCnt="0"/>
      <dgm:spPr/>
    </dgm:pt>
    <dgm:pt modelId="{FB40E938-7C7B-499F-A6AE-F4F669797BB7}" type="pres">
      <dgm:prSet presAssocID="{595F9655-0367-431E-8987-D8562456DFB0}" presName="parentText" presStyleLbl="node1" presStyleIdx="4" presStyleCnt="5" custScaleX="65974" custLinFactNeighborX="197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216D0B0-B67F-499A-850E-58282D077FF7}" type="pres">
      <dgm:prSet presAssocID="{595F9655-0367-431E-8987-D8562456DFB0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285210BF-FB5A-48F6-A42A-A54D7E52CD71}" type="presOf" srcId="{596E9646-73DB-4123-AA9F-AAC3B74761F2}" destId="{5A2FAE70-9144-4ABF-B5C4-7816A51F8161}" srcOrd="0" destOrd="0" presId="urn:microsoft.com/office/officeart/2005/8/layout/vList5"/>
    <dgm:cxn modelId="{CECD6E31-6D87-4BB0-A745-A9E02781F0AB}" type="presOf" srcId="{6E848A98-1980-4AFB-A663-0C6A8E283DCB}" destId="{A42217D4-7BC6-4E3C-A1A0-EA2F24FD76A6}" srcOrd="0" destOrd="0" presId="urn:microsoft.com/office/officeart/2005/8/layout/vList5"/>
    <dgm:cxn modelId="{D3AC0AAC-B4F0-401A-99DB-8FF0D734A83A}" type="presOf" srcId="{69D0A8E7-C5C0-4C98-AF49-E62F642D08C4}" destId="{9C859A4E-AC6A-40E8-86B5-E1176A403A53}" srcOrd="0" destOrd="0" presId="urn:microsoft.com/office/officeart/2005/8/layout/vList5"/>
    <dgm:cxn modelId="{DF773BF7-D0CD-41DD-A514-216E1E1FBFB0}" srcId="{56AF126D-69C7-47BA-9CCB-8252FC80BC09}" destId="{D17FDECA-E253-486B-A018-F1A00ADE7F25}" srcOrd="0" destOrd="0" parTransId="{939E5DE5-D5F1-4EA6-A5F5-0258AE1B1FDE}" sibTransId="{C3331D4C-B51B-4AAB-B210-4F7251995FD4}"/>
    <dgm:cxn modelId="{8F1D08DE-A40C-4FCC-9B02-61D8337A94C9}" type="presOf" srcId="{D17FDECA-E253-486B-A018-F1A00ADE7F25}" destId="{AE0BA9AB-54CA-47BD-ADE9-658FEF80D26D}" srcOrd="0" destOrd="0" presId="urn:microsoft.com/office/officeart/2005/8/layout/vList5"/>
    <dgm:cxn modelId="{1927B5E2-0652-4EA7-A360-36485F6E8A2E}" srcId="{596E9646-73DB-4123-AA9F-AAC3B74761F2}" destId="{6E848A98-1980-4AFB-A663-0C6A8E283DCB}" srcOrd="3" destOrd="0" parTransId="{6DC2DFFA-9545-46B0-B040-D47BB39B8228}" sibTransId="{036BEEFC-59FE-462D-B459-0DB85053285F}"/>
    <dgm:cxn modelId="{71191DAE-6A6A-4CD4-9FEB-D180D8E74C25}" type="presOf" srcId="{595F9655-0367-431E-8987-D8562456DFB0}" destId="{FB40E938-7C7B-499F-A6AE-F4F669797BB7}" srcOrd="0" destOrd="0" presId="urn:microsoft.com/office/officeart/2005/8/layout/vList5"/>
    <dgm:cxn modelId="{E5EDB559-8545-4EC2-88A2-4872D1830E8A}" type="presOf" srcId="{09A7A06C-EF57-4312-B0CD-71EEDD6512D8}" destId="{C6640E82-D552-46F1-B6CA-77D774BB5774}" srcOrd="0" destOrd="0" presId="urn:microsoft.com/office/officeart/2005/8/layout/vList5"/>
    <dgm:cxn modelId="{740BD290-1219-4E89-8FB9-81A084C0A7B9}" type="presOf" srcId="{A30F2B17-68EB-472B-89D1-55E652D8996B}" destId="{F01365D2-E035-4AE3-BD90-B441213D4F6C}" srcOrd="0" destOrd="0" presId="urn:microsoft.com/office/officeart/2005/8/layout/vList5"/>
    <dgm:cxn modelId="{93E7E543-2079-4FAB-BD50-77BA30A5B394}" type="presOf" srcId="{D0A25607-92EA-4B3B-B273-F7041C31F5CA}" destId="{5216D0B0-B67F-499A-850E-58282D077FF7}" srcOrd="0" destOrd="0" presId="urn:microsoft.com/office/officeart/2005/8/layout/vList5"/>
    <dgm:cxn modelId="{DCBF0833-8F1D-4610-8E48-1ED952B02A37}" srcId="{6E848A98-1980-4AFB-A663-0C6A8E283DCB}" destId="{69D0A8E7-C5C0-4C98-AF49-E62F642D08C4}" srcOrd="0" destOrd="0" parTransId="{5B70E6D4-A928-4230-B908-AA770BCCCA11}" sibTransId="{60EB5072-E6B1-4DAA-A857-3FDBBE0DA233}"/>
    <dgm:cxn modelId="{5109833E-2B9E-4D2C-9DDC-1554E16FB57A}" srcId="{596E9646-73DB-4123-AA9F-AAC3B74761F2}" destId="{936F5EC6-F74D-4A90-92C7-A629FFD05A6B}" srcOrd="1" destOrd="0" parTransId="{D1E16045-E763-404F-8489-D98F0AB364DD}" sibTransId="{F9F7D1BE-C6D9-4467-ABD4-F2A9C828174F}"/>
    <dgm:cxn modelId="{BD2AB80E-E02E-4048-BBFB-485A11535A7C}" srcId="{596E9646-73DB-4123-AA9F-AAC3B74761F2}" destId="{56AF126D-69C7-47BA-9CCB-8252FC80BC09}" srcOrd="2" destOrd="0" parTransId="{15FD0E94-6D9B-456A-A315-9A2F886E3568}" sibTransId="{8DE7AE09-EA38-466C-A22F-392C6F77CDB9}"/>
    <dgm:cxn modelId="{2D3FF87E-26D8-4A0C-A11D-6BC3C1336DE5}" srcId="{596E9646-73DB-4123-AA9F-AAC3B74761F2}" destId="{9A768F99-D8DC-4218-82F4-FAC2F9AD5211}" srcOrd="0" destOrd="0" parTransId="{2133702B-5201-4945-820E-47A04917F654}" sibTransId="{2150A259-F84D-4790-9096-4B0A26954CFA}"/>
    <dgm:cxn modelId="{E31D9D43-FE6D-4B5D-8F8D-D32A41F0B879}" srcId="{936F5EC6-F74D-4A90-92C7-A629FFD05A6B}" destId="{09A7A06C-EF57-4312-B0CD-71EEDD6512D8}" srcOrd="0" destOrd="0" parTransId="{AD97C3F1-7CB7-4B27-9D85-CEBD23D3677C}" sibTransId="{3498AD3B-47D5-4033-A173-CD29C9BE5BA6}"/>
    <dgm:cxn modelId="{CA2B1AC8-44F0-4375-BB2C-42408A3D5253}" srcId="{9A768F99-D8DC-4218-82F4-FAC2F9AD5211}" destId="{A30F2B17-68EB-472B-89D1-55E652D8996B}" srcOrd="0" destOrd="0" parTransId="{B98A8A7A-22E8-4901-B40F-27442491184D}" sibTransId="{612551A3-EF80-4EF7-86A8-CCFA34A1B9ED}"/>
    <dgm:cxn modelId="{DC1EC25D-5619-479D-859E-C19491152A77}" srcId="{596E9646-73DB-4123-AA9F-AAC3B74761F2}" destId="{595F9655-0367-431E-8987-D8562456DFB0}" srcOrd="4" destOrd="0" parTransId="{83DCEABE-EB5D-4416-AB94-930C9B80C13B}" sibTransId="{8FEFAB9C-DAFD-48A6-8CC1-CEABB0E3301E}"/>
    <dgm:cxn modelId="{F920FE60-DA98-44A2-A21F-396D4B030DC6}" type="presOf" srcId="{9A768F99-D8DC-4218-82F4-FAC2F9AD5211}" destId="{DB05FB1A-E19F-431A-9350-42B39AE40A74}" srcOrd="0" destOrd="0" presId="urn:microsoft.com/office/officeart/2005/8/layout/vList5"/>
    <dgm:cxn modelId="{2841AF43-B2DF-499E-83CF-0A1D18DD1A4E}" type="presOf" srcId="{56AF126D-69C7-47BA-9CCB-8252FC80BC09}" destId="{36E6E6C1-56AE-4B34-BA89-0CB0BDF34A30}" srcOrd="0" destOrd="0" presId="urn:microsoft.com/office/officeart/2005/8/layout/vList5"/>
    <dgm:cxn modelId="{28C7E277-BC27-4FF9-B82A-3B40B74B5A0E}" type="presOf" srcId="{936F5EC6-F74D-4A90-92C7-A629FFD05A6B}" destId="{30B3605B-8854-4FAC-90FA-E83B8732BCD3}" srcOrd="0" destOrd="0" presId="urn:microsoft.com/office/officeart/2005/8/layout/vList5"/>
    <dgm:cxn modelId="{20440C3A-6311-4709-A554-BC204EF69C56}" srcId="{595F9655-0367-431E-8987-D8562456DFB0}" destId="{D0A25607-92EA-4B3B-B273-F7041C31F5CA}" srcOrd="0" destOrd="0" parTransId="{771520DC-3D70-4B6F-9798-6CD8FC0FBCD8}" sibTransId="{5FB763D2-BB05-48A9-A496-7BB07772827A}"/>
    <dgm:cxn modelId="{791B6357-B271-40EC-A89C-EF14722AEEFA}" type="presParOf" srcId="{5A2FAE70-9144-4ABF-B5C4-7816A51F8161}" destId="{F0BA4C03-FF55-4736-95A5-1C9A02D21B42}" srcOrd="0" destOrd="0" presId="urn:microsoft.com/office/officeart/2005/8/layout/vList5"/>
    <dgm:cxn modelId="{38E2C991-1E64-4F01-8EEA-0616D4D6DA02}" type="presParOf" srcId="{F0BA4C03-FF55-4736-95A5-1C9A02D21B42}" destId="{DB05FB1A-E19F-431A-9350-42B39AE40A74}" srcOrd="0" destOrd="0" presId="urn:microsoft.com/office/officeart/2005/8/layout/vList5"/>
    <dgm:cxn modelId="{457FE32E-7C4B-4117-B74F-25E010EA4276}" type="presParOf" srcId="{F0BA4C03-FF55-4736-95A5-1C9A02D21B42}" destId="{F01365D2-E035-4AE3-BD90-B441213D4F6C}" srcOrd="1" destOrd="0" presId="urn:microsoft.com/office/officeart/2005/8/layout/vList5"/>
    <dgm:cxn modelId="{46A814BA-C4B4-4675-80A6-DA6DAB744AEE}" type="presParOf" srcId="{5A2FAE70-9144-4ABF-B5C4-7816A51F8161}" destId="{9FC2A31A-92F9-4251-ABC4-183F4FF31E10}" srcOrd="1" destOrd="0" presId="urn:microsoft.com/office/officeart/2005/8/layout/vList5"/>
    <dgm:cxn modelId="{D9905821-C14A-44F6-91EF-A6B2E026A836}" type="presParOf" srcId="{5A2FAE70-9144-4ABF-B5C4-7816A51F8161}" destId="{86E4D8F5-54A2-4B09-B7CD-1DAB4721556E}" srcOrd="2" destOrd="0" presId="urn:microsoft.com/office/officeart/2005/8/layout/vList5"/>
    <dgm:cxn modelId="{36D34A55-B120-4A6B-B90B-C4E33673FC73}" type="presParOf" srcId="{86E4D8F5-54A2-4B09-B7CD-1DAB4721556E}" destId="{30B3605B-8854-4FAC-90FA-E83B8732BCD3}" srcOrd="0" destOrd="0" presId="urn:microsoft.com/office/officeart/2005/8/layout/vList5"/>
    <dgm:cxn modelId="{C2DD2D3A-CF7B-46E5-ACCF-DF677E252457}" type="presParOf" srcId="{86E4D8F5-54A2-4B09-B7CD-1DAB4721556E}" destId="{C6640E82-D552-46F1-B6CA-77D774BB5774}" srcOrd="1" destOrd="0" presId="urn:microsoft.com/office/officeart/2005/8/layout/vList5"/>
    <dgm:cxn modelId="{44E1E772-4F71-4A9F-A5AF-33D7FAE9E827}" type="presParOf" srcId="{5A2FAE70-9144-4ABF-B5C4-7816A51F8161}" destId="{E6163BEB-71ED-4286-96F1-D3278F9FA918}" srcOrd="3" destOrd="0" presId="urn:microsoft.com/office/officeart/2005/8/layout/vList5"/>
    <dgm:cxn modelId="{6FF1B769-0396-46C3-9084-58FF5CDB4BAC}" type="presParOf" srcId="{5A2FAE70-9144-4ABF-B5C4-7816A51F8161}" destId="{89C74CB4-2B36-49FA-A706-7D03B9D1DDEB}" srcOrd="4" destOrd="0" presId="urn:microsoft.com/office/officeart/2005/8/layout/vList5"/>
    <dgm:cxn modelId="{650C148C-D37B-4901-839B-DDE7F1947B33}" type="presParOf" srcId="{89C74CB4-2B36-49FA-A706-7D03B9D1DDEB}" destId="{36E6E6C1-56AE-4B34-BA89-0CB0BDF34A30}" srcOrd="0" destOrd="0" presId="urn:microsoft.com/office/officeart/2005/8/layout/vList5"/>
    <dgm:cxn modelId="{76D5D34F-08B3-4E18-9903-9E2E7E3A6F7A}" type="presParOf" srcId="{89C74CB4-2B36-49FA-A706-7D03B9D1DDEB}" destId="{AE0BA9AB-54CA-47BD-ADE9-658FEF80D26D}" srcOrd="1" destOrd="0" presId="urn:microsoft.com/office/officeart/2005/8/layout/vList5"/>
    <dgm:cxn modelId="{9FF1F725-5A0A-4E93-9758-458F75BD08BB}" type="presParOf" srcId="{5A2FAE70-9144-4ABF-B5C4-7816A51F8161}" destId="{4FEDC3B6-CE66-4600-B4BB-9EF0656A21FF}" srcOrd="5" destOrd="0" presId="urn:microsoft.com/office/officeart/2005/8/layout/vList5"/>
    <dgm:cxn modelId="{47C9B620-C2CA-4839-B35B-3818EF9B2646}" type="presParOf" srcId="{5A2FAE70-9144-4ABF-B5C4-7816A51F8161}" destId="{EAC35D51-EBE9-4F3C-B98C-EDF982AD5291}" srcOrd="6" destOrd="0" presId="urn:microsoft.com/office/officeart/2005/8/layout/vList5"/>
    <dgm:cxn modelId="{F40065A5-C5F6-459C-B745-89CEF15C11E6}" type="presParOf" srcId="{EAC35D51-EBE9-4F3C-B98C-EDF982AD5291}" destId="{A42217D4-7BC6-4E3C-A1A0-EA2F24FD76A6}" srcOrd="0" destOrd="0" presId="urn:microsoft.com/office/officeart/2005/8/layout/vList5"/>
    <dgm:cxn modelId="{DD4C57DA-00B7-4CFC-A734-97770EE11186}" type="presParOf" srcId="{EAC35D51-EBE9-4F3C-B98C-EDF982AD5291}" destId="{9C859A4E-AC6A-40E8-86B5-E1176A403A53}" srcOrd="1" destOrd="0" presId="urn:microsoft.com/office/officeart/2005/8/layout/vList5"/>
    <dgm:cxn modelId="{921E7160-B987-4463-B1E6-9E0B31B22822}" type="presParOf" srcId="{5A2FAE70-9144-4ABF-B5C4-7816A51F8161}" destId="{94DC297D-9040-4E6B-AD21-979AA3AB1ED3}" srcOrd="7" destOrd="0" presId="urn:microsoft.com/office/officeart/2005/8/layout/vList5"/>
    <dgm:cxn modelId="{13430274-42F1-4A9B-942B-2390E4E64FEF}" type="presParOf" srcId="{5A2FAE70-9144-4ABF-B5C4-7816A51F8161}" destId="{1484CFE1-BDF5-41A2-841E-3207323318F1}" srcOrd="8" destOrd="0" presId="urn:microsoft.com/office/officeart/2005/8/layout/vList5"/>
    <dgm:cxn modelId="{90D1E0CF-3845-4FE9-899B-9E1D560741BF}" type="presParOf" srcId="{1484CFE1-BDF5-41A2-841E-3207323318F1}" destId="{FB40E938-7C7B-499F-A6AE-F4F669797BB7}" srcOrd="0" destOrd="0" presId="urn:microsoft.com/office/officeart/2005/8/layout/vList5"/>
    <dgm:cxn modelId="{01219A5A-8FB4-4424-996E-03E2D57582AA}" type="presParOf" srcId="{1484CFE1-BDF5-41A2-841E-3207323318F1}" destId="{5216D0B0-B67F-499A-850E-58282D077F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365D2-E035-4AE3-BD90-B441213D4F6C}">
      <dsp:nvSpPr>
        <dsp:cNvPr id="0" name=""/>
        <dsp:cNvSpPr/>
      </dsp:nvSpPr>
      <dsp:spPr>
        <a:xfrm rot="5400000">
          <a:off x="4231488" y="-1985304"/>
          <a:ext cx="549970" cy="46612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600" kern="1200" dirty="0" smtClean="0"/>
            <a:t>the class of deterministic </a:t>
          </a:r>
          <a14:m xmlns:a14="http://schemas.microsoft.com/office/drawing/2010/main">
            <m:oMath xmlns:m="http://schemas.openxmlformats.org/officeDocument/2006/math">
              <m:r>
                <a:rPr kumimoji="1" lang="en-US" altLang="ja-JP" sz="1600" b="0" i="1" kern="1200" smtClean="0">
                  <a:latin typeface="Cambria Math"/>
                </a:rPr>
                <m:t>𝑘</m:t>
              </m:r>
            </m:oMath>
          </a14:m>
          <a:r>
            <a:rPr kumimoji="1" lang="en-US" altLang="ja-JP" sz="1600" kern="1200" dirty="0" smtClean="0"/>
            <a:t>-counters machines</a:t>
          </a:r>
          <a:endParaRPr kumimoji="1" lang="ja-JP" altLang="en-US" sz="1600" kern="1200" dirty="0"/>
        </a:p>
      </dsp:txBody>
      <dsp:txXfrm rot="-5400000">
        <a:off x="2175865" y="97166"/>
        <a:ext cx="4634370" cy="496276"/>
      </dsp:txXfrm>
    </dsp:sp>
    <dsp:sp modelId="{DB05FB1A-E19F-431A-9350-42B39AE40A74}">
      <dsp:nvSpPr>
        <dsp:cNvPr id="0" name=""/>
        <dsp:cNvSpPr/>
      </dsp:nvSpPr>
      <dsp:spPr>
        <a:xfrm>
          <a:off x="455252" y="1572"/>
          <a:ext cx="1729795" cy="68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nor/>
                  </m:rPr>
                  <a:rPr kumimoji="1" lang="en-US" altLang="ja-JP" sz="2700" b="0" i="0" kern="1200" smtClean="0">
                    <a:latin typeface="Cambria Math"/>
                  </a:rPr>
                  <m:t>DCM</m:t>
                </m:r>
                <m:r>
                  <a:rPr kumimoji="1" lang="en-US" altLang="ja-JP" sz="2700" b="0" i="1" kern="1200" smtClean="0">
                    <a:latin typeface="Cambria Math"/>
                  </a:rPr>
                  <m:t>(</m:t>
                </m:r>
                <m:r>
                  <a:rPr kumimoji="1" lang="en-US" altLang="ja-JP" sz="2700" b="0" i="1" kern="1200" smtClean="0">
                    <a:latin typeface="Cambria Math"/>
                  </a:rPr>
                  <m:t>𝑘</m:t>
                </m:r>
                <m:r>
                  <a:rPr kumimoji="1" lang="en-US" altLang="ja-JP" sz="2700" b="0" i="1" kern="1200" smtClean="0">
                    <a:latin typeface="Cambria Math"/>
                  </a:rPr>
                  <m:t>)</m:t>
                </m:r>
              </m:oMath>
            </m:oMathPara>
          </a14:m>
          <a:endParaRPr kumimoji="1" lang="ja-JP" altLang="en-US" sz="2700" kern="1200" dirty="0"/>
        </a:p>
      </dsp:txBody>
      <dsp:txXfrm>
        <a:off x="488811" y="35131"/>
        <a:ext cx="1662677" cy="620344"/>
      </dsp:txXfrm>
    </dsp:sp>
    <dsp:sp modelId="{C6640E82-D552-46F1-B6CA-77D774BB5774}">
      <dsp:nvSpPr>
        <dsp:cNvPr id="0" name=""/>
        <dsp:cNvSpPr/>
      </dsp:nvSpPr>
      <dsp:spPr>
        <a:xfrm rot="5400000">
          <a:off x="4231488" y="-1263468"/>
          <a:ext cx="549970" cy="46612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600" kern="1200" dirty="0" smtClean="0"/>
            <a:t>The class of (non-deterministic) </a:t>
          </a:r>
          <a14:m xmlns:a14="http://schemas.microsoft.com/office/drawing/2010/main">
            <m:oMath xmlns:m="http://schemas.openxmlformats.org/officeDocument/2006/math">
              <m:r>
                <a:rPr kumimoji="1" lang="en-US" altLang="ja-JP" sz="1600" b="0" i="1" kern="1200" smtClean="0">
                  <a:latin typeface="Cambria Math"/>
                </a:rPr>
                <m:t>𝑘</m:t>
              </m:r>
            </m:oMath>
          </a14:m>
          <a:r>
            <a:rPr kumimoji="1" lang="en-US" altLang="ja-JP" sz="1600" kern="1200" dirty="0" smtClean="0"/>
            <a:t>-counters machines</a:t>
          </a:r>
          <a:endParaRPr kumimoji="1" lang="ja-JP" altLang="en-US" sz="1600" kern="1200" dirty="0"/>
        </a:p>
      </dsp:txBody>
      <dsp:txXfrm rot="-5400000">
        <a:off x="2175865" y="819002"/>
        <a:ext cx="4634370" cy="496276"/>
      </dsp:txXfrm>
    </dsp:sp>
    <dsp:sp modelId="{30B3605B-8854-4FAC-90FA-E83B8732BCD3}">
      <dsp:nvSpPr>
        <dsp:cNvPr id="0" name=""/>
        <dsp:cNvSpPr/>
      </dsp:nvSpPr>
      <dsp:spPr>
        <a:xfrm>
          <a:off x="455252" y="723408"/>
          <a:ext cx="1729795" cy="68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nor/>
                  </m:rPr>
                  <a:rPr kumimoji="1" lang="en-US" altLang="ja-JP" sz="2700" b="0" i="0" kern="1200" smtClean="0">
                    <a:latin typeface="Cambria Math"/>
                  </a:rPr>
                  <m:t>NCM</m:t>
                </m:r>
                <m:r>
                  <a:rPr kumimoji="1" lang="en-US" altLang="ja-JP" sz="2700" b="0" i="1" kern="1200" smtClean="0">
                    <a:latin typeface="Cambria Math"/>
                  </a:rPr>
                  <m:t>(</m:t>
                </m:r>
                <m:r>
                  <a:rPr kumimoji="1" lang="en-US" altLang="ja-JP" sz="2700" b="0" i="1" kern="1200" smtClean="0">
                    <a:latin typeface="Cambria Math"/>
                  </a:rPr>
                  <m:t>𝑘</m:t>
                </m:r>
                <m:r>
                  <a:rPr kumimoji="1" lang="en-US" altLang="ja-JP" sz="2700" b="0" i="1" kern="1200" smtClean="0">
                    <a:latin typeface="Cambria Math"/>
                  </a:rPr>
                  <m:t>)</m:t>
                </m:r>
              </m:oMath>
            </m:oMathPara>
          </a14:m>
          <a:endParaRPr kumimoji="1" lang="ja-JP" altLang="en-US" sz="2700" kern="1200" dirty="0"/>
        </a:p>
      </dsp:txBody>
      <dsp:txXfrm>
        <a:off x="488811" y="756967"/>
        <a:ext cx="1662677" cy="620344"/>
      </dsp:txXfrm>
    </dsp:sp>
    <dsp:sp modelId="{AE0BA9AB-54CA-47BD-ADE9-658FEF80D26D}">
      <dsp:nvSpPr>
        <dsp:cNvPr id="0" name=""/>
        <dsp:cNvSpPr/>
      </dsp:nvSpPr>
      <dsp:spPr>
        <a:xfrm rot="5400000">
          <a:off x="4231488" y="-541632"/>
          <a:ext cx="549970" cy="46612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600" kern="1200" dirty="0" smtClean="0"/>
            <a:t>The class of deterministic pushdown </a:t>
          </a:r>
          <a14:m xmlns:a14="http://schemas.microsoft.com/office/drawing/2010/main">
            <m:oMath xmlns:m="http://schemas.openxmlformats.org/officeDocument/2006/math">
              <m:r>
                <a:rPr kumimoji="1" lang="en-US" altLang="ja-JP" sz="1600" b="0" i="1" kern="1200" smtClean="0">
                  <a:latin typeface="Cambria Math"/>
                </a:rPr>
                <m:t>𝑘</m:t>
              </m:r>
            </m:oMath>
          </a14:m>
          <a:r>
            <a:rPr kumimoji="1" lang="en-US" altLang="ja-JP" sz="1600" kern="1200" dirty="0" smtClean="0"/>
            <a:t>-counters machines</a:t>
          </a:r>
          <a:endParaRPr kumimoji="1" lang="ja-JP" altLang="en-US" sz="1600" kern="1200" dirty="0"/>
        </a:p>
      </dsp:txBody>
      <dsp:txXfrm rot="-5400000">
        <a:off x="2175865" y="1540838"/>
        <a:ext cx="4634370" cy="496276"/>
      </dsp:txXfrm>
    </dsp:sp>
    <dsp:sp modelId="{36E6E6C1-56AE-4B34-BA89-0CB0BDF34A30}">
      <dsp:nvSpPr>
        <dsp:cNvPr id="0" name=""/>
        <dsp:cNvSpPr/>
      </dsp:nvSpPr>
      <dsp:spPr>
        <a:xfrm>
          <a:off x="455252" y="1445244"/>
          <a:ext cx="1729795" cy="68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nor/>
                  </m:rPr>
                  <a:rPr kumimoji="1" lang="en-US" altLang="ja-JP" sz="2700" b="0" i="0" kern="1200" smtClean="0">
                    <a:latin typeface="Cambria Math"/>
                  </a:rPr>
                  <m:t>DPCM</m:t>
                </m:r>
                <m:r>
                  <a:rPr kumimoji="1" lang="en-US" altLang="ja-JP" sz="2700" b="0" i="1" kern="1200" smtClean="0">
                    <a:latin typeface="Cambria Math"/>
                  </a:rPr>
                  <m:t>(</m:t>
                </m:r>
                <m:r>
                  <a:rPr kumimoji="1" lang="en-US" altLang="ja-JP" sz="2700" b="0" i="1" kern="1200" smtClean="0">
                    <a:latin typeface="Cambria Math"/>
                  </a:rPr>
                  <m:t>𝑘</m:t>
                </m:r>
                <m:r>
                  <a:rPr kumimoji="1" lang="en-US" altLang="ja-JP" sz="2700" b="0" i="1" kern="1200" smtClean="0">
                    <a:latin typeface="Cambria Math"/>
                  </a:rPr>
                  <m:t>)</m:t>
                </m:r>
              </m:oMath>
            </m:oMathPara>
          </a14:m>
          <a:endParaRPr kumimoji="1" lang="ja-JP" altLang="en-US" sz="2700" kern="1200" dirty="0"/>
        </a:p>
      </dsp:txBody>
      <dsp:txXfrm>
        <a:off x="488811" y="1478803"/>
        <a:ext cx="1662677" cy="620344"/>
      </dsp:txXfrm>
    </dsp:sp>
    <dsp:sp modelId="{9C859A4E-AC6A-40E8-86B5-E1176A403A53}">
      <dsp:nvSpPr>
        <dsp:cNvPr id="0" name=""/>
        <dsp:cNvSpPr/>
      </dsp:nvSpPr>
      <dsp:spPr>
        <a:xfrm rot="5400000">
          <a:off x="4231488" y="180203"/>
          <a:ext cx="549970" cy="46612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600" kern="1200" dirty="0" smtClean="0"/>
            <a:t>The class of pushdown </a:t>
          </a:r>
          <a14:m xmlns:a14="http://schemas.microsoft.com/office/drawing/2010/main">
            <m:oMath xmlns:m="http://schemas.openxmlformats.org/officeDocument/2006/math">
              <m:r>
                <a:rPr kumimoji="1" lang="en-US" altLang="ja-JP" sz="1600" b="0" i="1" kern="1200" smtClean="0">
                  <a:latin typeface="Cambria Math"/>
                </a:rPr>
                <m:t>𝑘</m:t>
              </m:r>
            </m:oMath>
          </a14:m>
          <a:r>
            <a:rPr kumimoji="1" lang="en-US" altLang="ja-JP" sz="1600" kern="1200" dirty="0" smtClean="0"/>
            <a:t>-counters machines</a:t>
          </a:r>
          <a:endParaRPr kumimoji="1" lang="ja-JP" altLang="en-US" sz="1600" kern="1200" dirty="0"/>
        </a:p>
      </dsp:txBody>
      <dsp:txXfrm rot="-5400000">
        <a:off x="2175865" y="2262674"/>
        <a:ext cx="4634370" cy="496276"/>
      </dsp:txXfrm>
    </dsp:sp>
    <dsp:sp modelId="{A42217D4-7BC6-4E3C-A1A0-EA2F24FD76A6}">
      <dsp:nvSpPr>
        <dsp:cNvPr id="0" name=""/>
        <dsp:cNvSpPr/>
      </dsp:nvSpPr>
      <dsp:spPr>
        <a:xfrm>
          <a:off x="455252" y="2167080"/>
          <a:ext cx="1729795" cy="68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nor/>
                  </m:rPr>
                  <a:rPr kumimoji="1" lang="en-US" altLang="ja-JP" sz="2700" b="0" i="0" kern="1200" smtClean="0">
                    <a:latin typeface="Cambria Math"/>
                  </a:rPr>
                  <m:t>NPCM</m:t>
                </m:r>
                <m:r>
                  <a:rPr kumimoji="1" lang="en-US" altLang="ja-JP" sz="2700" b="0" i="1" kern="1200" smtClean="0">
                    <a:latin typeface="Cambria Math"/>
                  </a:rPr>
                  <m:t>(</m:t>
                </m:r>
                <m:r>
                  <a:rPr kumimoji="1" lang="en-US" altLang="ja-JP" sz="2700" b="0" i="1" kern="1200" smtClean="0">
                    <a:latin typeface="Cambria Math"/>
                  </a:rPr>
                  <m:t>𝑘</m:t>
                </m:r>
                <m:r>
                  <a:rPr kumimoji="1" lang="en-US" altLang="ja-JP" sz="2700" b="0" i="1" kern="1200" smtClean="0">
                    <a:latin typeface="Cambria Math"/>
                  </a:rPr>
                  <m:t>)</m:t>
                </m:r>
              </m:oMath>
            </m:oMathPara>
          </a14:m>
          <a:endParaRPr kumimoji="1" lang="ja-JP" altLang="en-US" sz="2700" kern="1200" dirty="0"/>
        </a:p>
      </dsp:txBody>
      <dsp:txXfrm>
        <a:off x="488811" y="2200639"/>
        <a:ext cx="1662677" cy="620344"/>
      </dsp:txXfrm>
    </dsp:sp>
    <dsp:sp modelId="{5216D0B0-B67F-499A-850E-58282D077FF7}">
      <dsp:nvSpPr>
        <dsp:cNvPr id="0" name=""/>
        <dsp:cNvSpPr/>
      </dsp:nvSpPr>
      <dsp:spPr>
        <a:xfrm rot="5400000">
          <a:off x="4231488" y="902039"/>
          <a:ext cx="549970" cy="46612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en-US" altLang="ja-JP" sz="1600" kern="1200" dirty="0" smtClean="0"/>
            <a:t>The class of 2-way deterministic </a:t>
          </a:r>
          <a14:m xmlns:a14="http://schemas.microsoft.com/office/drawing/2010/main">
            <m:oMath xmlns:m="http://schemas.openxmlformats.org/officeDocument/2006/math">
              <m:r>
                <a:rPr kumimoji="1" lang="en-US" altLang="ja-JP" sz="1600" b="0" i="1" kern="1200" smtClean="0">
                  <a:latin typeface="Cambria Math"/>
                </a:rPr>
                <m:t>𝑘</m:t>
              </m:r>
            </m:oMath>
          </a14:m>
          <a:r>
            <a:rPr kumimoji="1" lang="en-US" altLang="ja-JP" sz="1600" kern="1200" dirty="0" smtClean="0"/>
            <a:t>-counters machines</a:t>
          </a:r>
          <a:endParaRPr kumimoji="1" lang="ja-JP" altLang="en-US" sz="1600" kern="1200" dirty="0"/>
        </a:p>
      </dsp:txBody>
      <dsp:txXfrm rot="-5400000">
        <a:off x="2175865" y="2984510"/>
        <a:ext cx="4634370" cy="496276"/>
      </dsp:txXfrm>
    </dsp:sp>
    <dsp:sp modelId="{FB40E938-7C7B-499F-A6AE-F4F669797BB7}">
      <dsp:nvSpPr>
        <dsp:cNvPr id="0" name=""/>
        <dsp:cNvSpPr/>
      </dsp:nvSpPr>
      <dsp:spPr>
        <a:xfrm>
          <a:off x="455252" y="2888916"/>
          <a:ext cx="1729795" cy="687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kumimoji="1" lang="en-US" altLang="ja-JP" sz="2700" b="0" i="1" kern="1200" smtClean="0">
                    <a:latin typeface="Cambria Math"/>
                  </a:rPr>
                  <m:t>2</m:t>
                </m:r>
                <m:r>
                  <m:rPr>
                    <m:nor/>
                  </m:rPr>
                  <a:rPr kumimoji="1" lang="en-US" altLang="ja-JP" sz="2700" b="0" i="0" kern="1200" smtClean="0">
                    <a:latin typeface="Cambria Math"/>
                  </a:rPr>
                  <m:t>DCM</m:t>
                </m:r>
                <m:r>
                  <a:rPr kumimoji="1" lang="en-US" altLang="ja-JP" sz="2700" b="0" i="1" kern="1200" smtClean="0">
                    <a:latin typeface="Cambria Math"/>
                  </a:rPr>
                  <m:t>(</m:t>
                </m:r>
                <m:r>
                  <a:rPr kumimoji="1" lang="en-US" altLang="ja-JP" sz="2700" b="0" i="1" kern="1200" smtClean="0">
                    <a:latin typeface="Cambria Math"/>
                  </a:rPr>
                  <m:t>𝑘</m:t>
                </m:r>
                <m:r>
                  <a:rPr kumimoji="1" lang="en-US" altLang="ja-JP" sz="2700" b="0" i="1" kern="1200" smtClean="0">
                    <a:latin typeface="Cambria Math"/>
                  </a:rPr>
                  <m:t>)</m:t>
                </m:r>
              </m:oMath>
            </m:oMathPara>
          </a14:m>
          <a:endParaRPr kumimoji="1" lang="ja-JP" altLang="en-US" sz="2700" kern="1200" dirty="0"/>
        </a:p>
      </dsp:txBody>
      <dsp:txXfrm>
        <a:off x="488811" y="2922475"/>
        <a:ext cx="1662677" cy="620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1BE0E-B3CF-4080-BE37-AF5DAE56659E}" type="datetimeFigureOut">
              <a:rPr kumimoji="1" lang="ja-JP" altLang="en-US" smtClean="0"/>
              <a:t>2011/8/9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4E72F-89B6-42A7-8790-151B5BC25D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21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6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99592" y="3645024"/>
            <a:ext cx="7344816" cy="1412918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Characterizations of Bounded Semilinear Languages by One-way and Two-way Deterministic Machines</a:t>
            </a:r>
            <a:endParaRPr kumimoji="1" lang="ja-JP" altLang="en-US" sz="2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27584" y="5157192"/>
            <a:ext cx="7406640" cy="1296144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 smtClean="0"/>
              <a:t>Oscar H. Ibarra</a:t>
            </a:r>
            <a:r>
              <a:rPr kumimoji="1" lang="en-US" altLang="ja-JP" baseline="30000" dirty="0" smtClean="0"/>
              <a:t>1</a:t>
            </a:r>
            <a:r>
              <a:rPr kumimoji="1" lang="en-US" altLang="ja-JP" dirty="0" smtClean="0"/>
              <a:t> and Shinnosuke Seki</a:t>
            </a:r>
            <a:r>
              <a:rPr kumimoji="1" lang="en-US" altLang="ja-JP" baseline="30000" dirty="0" smtClean="0"/>
              <a:t>2</a:t>
            </a:r>
          </a:p>
          <a:p>
            <a:endParaRPr kumimoji="1" lang="en-US" altLang="ja-JP" baseline="30000" dirty="0" smtClean="0"/>
          </a:p>
          <a:p>
            <a:pPr marL="541782" indent="-514350">
              <a:buFont typeface="+mj-lt"/>
              <a:buAutoNum type="arabicPeriod"/>
            </a:pPr>
            <a:r>
              <a:rPr lang="en-US" altLang="ja-JP" sz="1400" dirty="0" smtClean="0"/>
              <a:t>Department of Computer Science, University of California, Santa Barbara, USA</a:t>
            </a:r>
          </a:p>
          <a:p>
            <a:pPr marL="541782" indent="-514350">
              <a:buFont typeface="+mj-lt"/>
              <a:buAutoNum type="arabicPeriod"/>
            </a:pPr>
            <a:r>
              <a:rPr lang="en-US" altLang="ja-JP" sz="1400" dirty="0" smtClean="0"/>
              <a:t>Department of Systems Biosciences for Drug Discovery, Kyoto University, Japan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75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Semilinear sets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988840"/>
                <a:ext cx="8229600" cy="24978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000" dirty="0" smtClean="0"/>
                  <a:t>A subset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𝑄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is a </a:t>
                </a:r>
                <a:r>
                  <a:rPr kumimoji="1" lang="en-US" altLang="ja-JP" sz="2400" dirty="0" smtClean="0">
                    <a:solidFill>
                      <a:schemeClr val="accent5"/>
                    </a:solidFill>
                  </a:rPr>
                  <a:t>linear set</a:t>
                </a:r>
                <a:r>
                  <a:rPr kumimoji="1" lang="en-US" altLang="ja-JP" sz="2000" dirty="0" smtClean="0"/>
                  <a:t> if there exist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kumimoji="1" lang="en-US" altLang="ja-JP" sz="2000" dirty="0" smtClean="0"/>
                  <a:t>-dimensional integer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,</m:t>
                    </m:r>
                    <m:r>
                      <a:rPr lang="en-US" altLang="ja-JP" sz="2000" b="0" i="1" smtClean="0">
                        <a:latin typeface="Cambria Math"/>
                      </a:rPr>
                      <m:t> …,</m:t>
                    </m:r>
                    <m:sSub>
                      <m:sSub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such that 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kumimoji="1" lang="en-US" altLang="ja-JP" sz="2000" dirty="0" smtClean="0"/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𝑄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ja-JP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⋯+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0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}.</m:t>
                    </m:r>
                  </m:oMath>
                </a14:m>
                <a:endParaRPr kumimoji="1" lang="en-US" altLang="ja-JP" sz="2000" dirty="0" smtClean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kumimoji="1" lang="en-US" altLang="ja-JP" sz="2000" dirty="0" smtClean="0"/>
                  <a:t>A set is </a:t>
                </a:r>
                <a:r>
                  <a:rPr kumimoji="1" lang="en-US" altLang="ja-JP" sz="2400" dirty="0" smtClean="0">
                    <a:solidFill>
                      <a:schemeClr val="accent5"/>
                    </a:solidFill>
                  </a:rPr>
                  <a:t>semilinear</a:t>
                </a:r>
                <a:r>
                  <a:rPr kumimoji="1" lang="en-US" altLang="ja-JP" sz="2000" dirty="0" smtClean="0"/>
                  <a:t> if it is a finite union of linear sets.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988840"/>
                <a:ext cx="8229600" cy="2497832"/>
              </a:xfrm>
              <a:blipFill rotWithShape="1">
                <a:blip r:embed="rId2"/>
                <a:stretch>
                  <a:fillRect l="-741" t="-19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84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Bounded semilinear languages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コンテンツ プレースホルダー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000" dirty="0" smtClean="0"/>
                  <a:t>A language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𝐿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1" lang="el-GR" altLang="ja-JP" sz="2000" b="0" i="1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is </a:t>
                </a:r>
                <a:r>
                  <a:rPr kumimoji="1" lang="en-US" altLang="ja-JP" sz="2400" dirty="0" smtClean="0">
                    <a:solidFill>
                      <a:schemeClr val="accent5"/>
                    </a:solidFill>
                  </a:rPr>
                  <a:t>bounded</a:t>
                </a:r>
                <a:r>
                  <a:rPr kumimoji="1" lang="en-US" altLang="ja-JP" sz="2000" dirty="0" smtClean="0"/>
                  <a:t> if there exist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𝑘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sz="2000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such that 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	</a:t>
                </a:r>
                <a:r>
                  <a:rPr lang="en-US" altLang="ja-JP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 ⋯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.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kumimoji="1" lang="en-US" altLang="ja-JP" sz="20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000" i="1">
                        <a:latin typeface="Cambria Math"/>
                      </a:rPr>
                      <m:t>, …,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are letters,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is especially said to be </a:t>
                </a:r>
                <a:r>
                  <a:rPr kumimoji="1" lang="en-US" altLang="ja-JP" sz="2400" dirty="0" smtClean="0">
                    <a:solidFill>
                      <a:schemeClr val="accent5"/>
                    </a:solidFill>
                  </a:rPr>
                  <a:t>letter-bounded</a:t>
                </a:r>
                <a:r>
                  <a:rPr kumimoji="1" lang="en-US" altLang="ja-JP" sz="2000" dirty="0" smtClean="0"/>
                  <a:t>. 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41" t="-9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539552" y="3799311"/>
            <a:ext cx="7560840" cy="1983114"/>
            <a:chOff x="539552" y="3901698"/>
            <a:chExt cx="7560840" cy="198311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39552" y="4333746"/>
                  <a:ext cx="7560840" cy="1551066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For a bounded language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𝐿</m:t>
                      </m:r>
                      <m:r>
                        <a:rPr lang="en-US" altLang="ja-JP" i="0">
                          <a:latin typeface="Cambria Math"/>
                          <a:ea typeface="Cambria Math"/>
                        </a:rPr>
                        <m:t>⊆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 ⋯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r>
                            <a:rPr lang="en-US" altLang="ja-JP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kumimoji="1" lang="en-US" altLang="ja-JP" dirty="0" smtClean="0"/>
                    <a:t>, let </a:t>
                  </a:r>
                </a:p>
                <a:p>
                  <a:endParaRPr lang="en-US" altLang="ja-JP" dirty="0" smtClean="0"/>
                </a:p>
                <a:p>
                  <a:r>
                    <a:rPr kumimoji="1" lang="en-US" altLang="ja-JP" dirty="0"/>
                    <a:t>	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kumimoji="1" lang="en-US" altLang="ja-JP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+mj-lt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+mj-lt"/>
                            </a:rPr>
                            <m:t>, …, 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+mj-lt"/>
                            </a:rPr>
                            <m:t>)</m:t>
                          </m:r>
                          <m:r>
                            <a:rPr kumimoji="1" lang="en-US" altLang="ja-JP" b="0" i="0" smtClean="0">
                              <a:latin typeface="Cambria Math"/>
                            </a:rPr>
                            <m:t> </m:t>
                          </m:r>
                        </m:e>
                      </m:d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US" altLang="ja-JP" i="1">
                          <a:latin typeface="Cambria Math"/>
                          <a:ea typeface="Cambria Math"/>
                        </a:rPr>
                        <m:t> ⋯</m:t>
                      </m:r>
                      <m:sSup>
                        <m:sSupPr>
                          <m:ctrlPr>
                            <a:rPr lang="en-US" altLang="ja-JP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  <m:sup>
                          <m:sSub>
                            <m:sSubPr>
                              <m:ctrlPr>
                                <a:rPr lang="en-US" altLang="ja-JP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r>
                        <a:rPr lang="en-US" altLang="ja-JP" i="0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  <a:ea typeface="Cambria Math"/>
                        </a:rPr>
                        <m:t>L</m:t>
                      </m:r>
                      <m:r>
                        <a:rPr kumimoji="1" lang="en-US" altLang="ja-JP" b="0" i="0" smtClean="0">
                          <a:latin typeface="Cambria Math"/>
                        </a:rPr>
                        <m:t>}</m:t>
                      </m:r>
                    </m:oMath>
                  </a14:m>
                  <a:r>
                    <a:rPr kumimoji="1" lang="en-US" altLang="ja-JP" dirty="0" smtClean="0"/>
                    <a:t>.</a:t>
                  </a:r>
                </a:p>
                <a:p>
                  <a:endParaRPr lang="en-US" altLang="ja-JP" dirty="0"/>
                </a:p>
                <a:p>
                  <a:r>
                    <a:rPr kumimoji="1" lang="en-US" altLang="ja-JP" dirty="0" smtClean="0"/>
                    <a:t>If </a:t>
                  </a:r>
                  <a:r>
                    <a:rPr kumimoji="1" lang="en-US" altLang="ja-JP" dirty="0" smtClean="0"/>
                    <a:t>this set is semilinear, then we say that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dirty="0" smtClean="0"/>
                    <a:t> </a:t>
                  </a:r>
                  <a:r>
                    <a:rPr kumimoji="1" lang="en-US" altLang="ja-JP" dirty="0" smtClean="0"/>
                    <a:t>is </a:t>
                  </a:r>
                  <a:r>
                    <a:rPr kumimoji="1" lang="en-US" altLang="ja-JP" sz="2000" dirty="0" smtClean="0">
                      <a:solidFill>
                        <a:schemeClr val="accent5"/>
                      </a:solidFill>
                    </a:rPr>
                    <a:t>bounded semilinear</a:t>
                  </a:r>
                  <a:r>
                    <a:rPr kumimoji="1" lang="en-US" altLang="ja-JP" dirty="0" smtClean="0"/>
                    <a:t>. </a:t>
                  </a:r>
                  <a:endParaRPr kumimoji="1" lang="ja-JP" altLang="en-US" dirty="0"/>
                </a:p>
              </p:txBody>
            </p:sp>
          </mc:Choice>
          <mc:Fallback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33746"/>
                  <a:ext cx="7560840" cy="155106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44" t="-1556" b="-3502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片側の 2 つの角を丸めた四角形 8"/>
            <p:cNvSpPr/>
            <p:nvPr/>
          </p:nvSpPr>
          <p:spPr>
            <a:xfrm>
              <a:off x="539552" y="3901698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2442" y="3933056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Definition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39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Finite-turn machines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539552" y="1407606"/>
            <a:ext cx="7560840" cy="1416933"/>
            <a:chOff x="539552" y="3901698"/>
            <a:chExt cx="7560840" cy="141693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39552" y="4333746"/>
                  <a:ext cx="7560840" cy="984885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For an integer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≥0</m:t>
                      </m:r>
                    </m:oMath>
                  </a14:m>
                  <a:r>
                    <a:rPr kumimoji="1" lang="en-US" altLang="ja-JP" dirty="0" smtClean="0"/>
                    <a:t>, a 2-way machine is </a:t>
                  </a:r>
                  <a14:m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ja-JP" sz="200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kumimoji="1" lang="en-US" altLang="ja-JP" sz="2000" dirty="0" smtClean="0">
                      <a:solidFill>
                        <a:schemeClr val="accent5"/>
                      </a:solidFill>
                    </a:rPr>
                    <a:t>-turn</a:t>
                  </a:r>
                  <a:r>
                    <a:rPr kumimoji="1" lang="en-US" altLang="ja-JP" dirty="0" smtClean="0"/>
                    <a:t> if the machine can accept an input with at most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</m:oMath>
                  </a14:m>
                  <a:r>
                    <a:rPr kumimoji="1" lang="ja-JP" altLang="en-US" dirty="0" smtClean="0"/>
                    <a:t> </a:t>
                  </a:r>
                  <a:r>
                    <a:rPr kumimoji="1" lang="en-US" altLang="ja-JP" dirty="0" smtClean="0"/>
                    <a:t>“turns” of the input </a:t>
                  </a:r>
                  <a:r>
                    <a:rPr kumimoji="1" lang="en-US" altLang="ja-JP" dirty="0" smtClean="0"/>
                    <a:t>head. </a:t>
                  </a:r>
                  <a:endParaRPr kumimoji="1" lang="en-US" altLang="ja-JP" dirty="0" smtClean="0"/>
                </a:p>
                <a:p>
                  <a:r>
                    <a:rPr lang="en-US" altLang="ja-JP" dirty="0" smtClean="0"/>
                    <a:t>A 2-way machine is </a:t>
                  </a:r>
                  <a:r>
                    <a:rPr lang="en-US" altLang="ja-JP" sz="2000" dirty="0" smtClean="0">
                      <a:solidFill>
                        <a:schemeClr val="accent5"/>
                      </a:solidFill>
                    </a:rPr>
                    <a:t>finite-turn</a:t>
                  </a:r>
                  <a:r>
                    <a:rPr lang="en-US" altLang="ja-JP" dirty="0" smtClean="0"/>
                    <a:t> if it is a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</m:oMath>
                  </a14:m>
                  <a:r>
                    <a:rPr kumimoji="1" lang="en-US" altLang="ja-JP" dirty="0" smtClean="0"/>
                    <a:t>-turn for some </a:t>
                  </a:r>
                  <a14:m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𝑡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≥0</m:t>
                      </m:r>
                    </m:oMath>
                  </a14:m>
                  <a:r>
                    <a:rPr kumimoji="1" lang="en-US" altLang="ja-JP" dirty="0" smtClean="0"/>
                    <a:t>.</a:t>
                  </a:r>
                  <a:endParaRPr kumimoji="1" lang="ja-JP" altLang="en-US" dirty="0"/>
                </a:p>
              </p:txBody>
            </p:sp>
          </mc:Choice>
          <mc:Fallback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33746"/>
                  <a:ext cx="7560840" cy="98488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44" t="-2454" b="-9816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片側の 2 つの角を丸めた四角形 8"/>
            <p:cNvSpPr/>
            <p:nvPr/>
          </p:nvSpPr>
          <p:spPr>
            <a:xfrm>
              <a:off x="539552" y="3901698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2442" y="3933056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Finite-turn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39552" y="3319244"/>
            <a:ext cx="7560840" cy="1693932"/>
            <a:chOff x="539552" y="3901698"/>
            <a:chExt cx="7560840" cy="1693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39552" y="4333746"/>
                  <a:ext cx="7560840" cy="1261884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For an integer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  <a:ea typeface="Cambria Math"/>
                        </a:rPr>
                        <m:t>c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≥1</m:t>
                      </m:r>
                    </m:oMath>
                  </a14:m>
                  <a:r>
                    <a:rPr kumimoji="1" lang="en-US" altLang="ja-JP" dirty="0" smtClean="0"/>
                    <a:t>, a 2-way machine is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000" b="0" i="0" smtClean="0">
                          <a:solidFill>
                            <a:schemeClr val="accent5"/>
                          </a:solidFill>
                          <a:latin typeface="Cambria Math"/>
                        </a:rPr>
                        <m:t>c</m:t>
                      </m:r>
                      <m:r>
                        <a:rPr lang="en-US" altLang="ja-JP" sz="200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kumimoji="1" lang="en-US" altLang="ja-JP" sz="2000" dirty="0" smtClean="0">
                      <a:solidFill>
                        <a:schemeClr val="accent5"/>
                      </a:solidFill>
                    </a:rPr>
                    <a:t>-crossing</a:t>
                  </a:r>
                  <a:r>
                    <a:rPr kumimoji="1" lang="en-US" altLang="ja-JP" dirty="0" smtClean="0"/>
                    <a:t> if every accepted input admits a computation by the machine during which the input head crosses the boundary between any two adjacent symbols no more than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𝑐</m:t>
                      </m:r>
                    </m:oMath>
                  </a14:m>
                  <a:r>
                    <a:rPr kumimoji="1" lang="en-US" altLang="ja-JP" dirty="0" smtClean="0"/>
                    <a:t> times. </a:t>
                  </a:r>
                </a:p>
                <a:p>
                  <a:r>
                    <a:rPr lang="en-US" altLang="ja-JP" dirty="0" smtClean="0"/>
                    <a:t>A 2-way machine is </a:t>
                  </a:r>
                  <a:r>
                    <a:rPr lang="en-US" altLang="ja-JP" sz="2000" dirty="0" smtClean="0">
                      <a:solidFill>
                        <a:schemeClr val="accent5"/>
                      </a:solidFill>
                    </a:rPr>
                    <a:t>finite-crossing</a:t>
                  </a:r>
                  <a:r>
                    <a:rPr lang="en-US" altLang="ja-JP" dirty="0" smtClean="0"/>
                    <a:t> if it is a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𝑐</m:t>
                      </m:r>
                    </m:oMath>
                  </a14:m>
                  <a:r>
                    <a:rPr kumimoji="1" lang="en-US" altLang="ja-JP" dirty="0" smtClean="0"/>
                    <a:t>-turn for some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/>
                          <a:ea typeface="Cambria Math"/>
                        </a:rPr>
                        <m:t>c</m:t>
                      </m:r>
                      <m:r>
                        <a:rPr lang="en-US" altLang="ja-JP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altLang="ja-JP" b="0" i="1" smtClean="0">
                          <a:latin typeface="Cambria Math"/>
                          <a:ea typeface="Cambria Math"/>
                        </a:rPr>
                        <m:t>1</m:t>
                      </m:r>
                    </m:oMath>
                  </a14:m>
                  <a:r>
                    <a:rPr kumimoji="1" lang="en-US" altLang="ja-JP" dirty="0" smtClean="0"/>
                    <a:t>.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33746"/>
                  <a:ext cx="7560840" cy="12618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44" t="-1914" b="-7177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片側の 2 つの角を丸めた四角形 12"/>
            <p:cNvSpPr/>
            <p:nvPr/>
          </p:nvSpPr>
          <p:spPr>
            <a:xfrm>
              <a:off x="539552" y="3901698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62442" y="3933056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Finite-crossing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1187624" y="5405154"/>
            <a:ext cx="6048672" cy="674132"/>
            <a:chOff x="1187624" y="5405154"/>
            <a:chExt cx="6048672" cy="67413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1187624" y="5408622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Finite-turn</a:t>
              </a:r>
              <a:endParaRPr kumimoji="1" lang="ja-JP" altLang="en-US" sz="20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292080" y="5405154"/>
              <a:ext cx="19442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 smtClean="0"/>
                <a:t>Finite-crossing</a:t>
              </a:r>
              <a:endParaRPr kumimoji="1" lang="ja-JP" altLang="en-US" sz="2000" dirty="0"/>
            </a:p>
          </p:txBody>
        </p:sp>
        <p:sp>
          <p:nvSpPr>
            <p:cNvPr id="18" name="右矢印 17"/>
            <p:cNvSpPr/>
            <p:nvPr/>
          </p:nvSpPr>
          <p:spPr>
            <a:xfrm flipV="1">
              <a:off x="3131840" y="5405155"/>
              <a:ext cx="2160240" cy="2000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右矢印 18"/>
            <p:cNvSpPr/>
            <p:nvPr/>
          </p:nvSpPr>
          <p:spPr>
            <a:xfrm flipH="1">
              <a:off x="3131840" y="5693186"/>
              <a:ext cx="2160240" cy="1840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乗算記号 19"/>
            <p:cNvSpPr/>
            <p:nvPr/>
          </p:nvSpPr>
          <p:spPr>
            <a:xfrm>
              <a:off x="3899369" y="5491172"/>
              <a:ext cx="625182" cy="588114"/>
            </a:xfrm>
            <a:prstGeom prst="mathMultiply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50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Main theorem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539552" y="2190342"/>
            <a:ext cx="7560840" cy="2750826"/>
            <a:chOff x="539552" y="1340768"/>
            <a:chExt cx="7560840" cy="27508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39552" y="1844825"/>
                  <a:ext cx="7560840" cy="224676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i="1" dirty="0" smtClean="0"/>
                    <a:t>The following 5 statements are equivalent for every bounded language </a:t>
                  </a:r>
                  <a14:m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en-US" altLang="ja-JP" sz="2000" i="1" dirty="0" smtClean="0"/>
                    <a:t>: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2000" i="1" dirty="0" smtClean="0"/>
                    <a:t> </a:t>
                  </a:r>
                  <a:r>
                    <a:rPr kumimoji="1" lang="en-US" altLang="ja-JP" sz="2000" i="1" dirty="0" smtClean="0"/>
                    <a:t>is bounded semilinear;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2000" i="1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2000" i="1" dirty="0" smtClean="0"/>
                    <a:t> </a:t>
                  </a:r>
                  <a:r>
                    <a:rPr kumimoji="1" lang="en-US" altLang="ja-JP" sz="2000" i="1" dirty="0" smtClean="0"/>
                    <a:t>can be accepted by a finite-crossing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/>
                        </a:rPr>
                        <m:t>DPCM</m:t>
                      </m:r>
                    </m:oMath>
                  </a14:m>
                  <a:r>
                    <a:rPr kumimoji="1" lang="en-US" altLang="ja-JP" sz="2000" i="1" dirty="0" smtClean="0"/>
                    <a:t>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2000" i="1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2000" i="1" dirty="0" smtClean="0"/>
                    <a:t> </a:t>
                  </a:r>
                  <a:r>
                    <a:rPr kumimoji="1" lang="en-US" altLang="ja-JP" sz="2000" i="1" dirty="0" smtClean="0"/>
                    <a:t>can be accepted by a finite-turn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/>
                        </a:rPr>
                        <m:t>DPDA</m:t>
                      </m:r>
                    </m:oMath>
                  </a14:m>
                  <a:r>
                    <a:rPr kumimoji="1" lang="ja-JP" altLang="en-US" sz="2000" i="1" dirty="0" smtClean="0"/>
                    <a:t> </a:t>
                  </a:r>
                  <a:r>
                    <a:rPr kumimoji="1" lang="en-US" altLang="ja-JP" sz="2000" i="1" dirty="0" smtClean="0"/>
                    <a:t>whose stack is reversal-bounded;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2000" i="1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2000" i="1" dirty="0" smtClean="0"/>
                    <a:t> </a:t>
                  </a:r>
                  <a:r>
                    <a:rPr kumimoji="1" lang="en-US" altLang="ja-JP" sz="2000" i="1" dirty="0" smtClean="0"/>
                    <a:t>can be accepted by a finite-turn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/>
                        </a:rPr>
                        <m:t>DCM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(1)</m:t>
                      </m:r>
                    </m:oMath>
                  </a14:m>
                  <a:r>
                    <a:rPr kumimoji="1" lang="en-US" altLang="ja-JP" sz="2000" i="1" dirty="0" smtClean="0"/>
                    <a:t>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2000" i="1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2000" i="1" dirty="0" smtClean="0"/>
                    <a:t> </a:t>
                  </a:r>
                  <a:r>
                    <a:rPr kumimoji="1" lang="en-US" altLang="ja-JP" sz="2000" i="1" dirty="0" smtClean="0"/>
                    <a:t>can be accepted by a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/>
                        </a:rPr>
                        <m:t>DCM</m:t>
                      </m:r>
                    </m:oMath>
                  </a14:m>
                  <a:r>
                    <a:rPr kumimoji="1" lang="en-US" altLang="ja-JP" sz="2000" i="1" dirty="0" smtClean="0"/>
                    <a:t>. </a:t>
                  </a:r>
                  <a:endParaRPr kumimoji="1" lang="ja-JP" altLang="en-US" sz="2000" i="1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844825"/>
                  <a:ext cx="7560840" cy="224676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805" t="-1078" b="-3504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片側の 2 つの角を丸めた四角形 8"/>
            <p:cNvSpPr/>
            <p:nvPr/>
          </p:nvSpPr>
          <p:spPr>
            <a:xfrm>
              <a:off x="539552" y="1340768"/>
              <a:ext cx="7560840" cy="493023"/>
            </a:xfrm>
            <a:prstGeom prst="round2Same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2442" y="1372127"/>
              <a:ext cx="6912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tx2"/>
                  </a:solidFill>
                </a:rPr>
                <a:t>Main Theorem </a:t>
              </a:r>
              <a:endParaRPr kumimoji="1" lang="ja-JP" altLang="en-US" sz="24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5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Main theorem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539552" y="1340768"/>
            <a:ext cx="7560840" cy="1889052"/>
            <a:chOff x="539552" y="1340768"/>
            <a:chExt cx="7560840" cy="18890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39552" y="1844825"/>
                  <a:ext cx="7560840" cy="138499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1400" i="1" dirty="0" smtClean="0"/>
                    <a:t>The following 5 statements are equivalent for every bounded language </a:t>
                  </a:r>
                  <a14:m>
                    <m:oMath xmlns:m="http://schemas.openxmlformats.org/officeDocument/2006/math">
                      <m:r>
                        <a:rPr lang="en-US" altLang="ja-JP" sz="14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en-US" altLang="ja-JP" sz="1400" i="1" dirty="0" smtClean="0"/>
                    <a:t>: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1400" i="1" dirty="0" smtClean="0"/>
                    <a:t> </a:t>
                  </a:r>
                  <a:r>
                    <a:rPr kumimoji="1" lang="en-US" altLang="ja-JP" sz="1400" i="1" dirty="0" smtClean="0"/>
                    <a:t>is bounded semilinear;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1400" i="1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1400" i="1" dirty="0" smtClean="0"/>
                    <a:t> </a:t>
                  </a:r>
                  <a:r>
                    <a:rPr kumimoji="1" lang="en-US" altLang="ja-JP" sz="1400" i="1" dirty="0" smtClean="0"/>
                    <a:t>can be accepted by a finite-crossing </a:t>
                  </a:r>
                  <a14:m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sz="1400" b="0" i="0" smtClean="0">
                          <a:latin typeface="Cambria Math"/>
                        </a:rPr>
                        <m:t>DPCM</m:t>
                      </m:r>
                    </m:oMath>
                  </a14:m>
                  <a:r>
                    <a:rPr kumimoji="1" lang="en-US" altLang="ja-JP" sz="1400" i="1" dirty="0" smtClean="0"/>
                    <a:t>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1400" i="1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1400" i="1" dirty="0" smtClean="0"/>
                    <a:t> </a:t>
                  </a:r>
                  <a:r>
                    <a:rPr kumimoji="1" lang="en-US" altLang="ja-JP" sz="1400" i="1" dirty="0" smtClean="0"/>
                    <a:t>can be accepted by a finite-turn </a:t>
                  </a:r>
                  <a14:m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sz="1400" b="0" i="0" smtClean="0">
                          <a:latin typeface="Cambria Math"/>
                        </a:rPr>
                        <m:t>DPDA</m:t>
                      </m:r>
                    </m:oMath>
                  </a14:m>
                  <a:r>
                    <a:rPr kumimoji="1" lang="ja-JP" altLang="en-US" sz="1400" i="1" dirty="0" smtClean="0"/>
                    <a:t> </a:t>
                  </a:r>
                  <a:r>
                    <a:rPr kumimoji="1" lang="en-US" altLang="ja-JP" sz="1400" i="1" dirty="0" smtClean="0"/>
                    <a:t>whose stack is reversal-bounded;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1400" i="1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1400" i="1" dirty="0" smtClean="0"/>
                    <a:t> </a:t>
                  </a:r>
                  <a:r>
                    <a:rPr kumimoji="1" lang="en-US" altLang="ja-JP" sz="1400" i="1" dirty="0" smtClean="0"/>
                    <a:t>can be accepted by a finite-turn </a:t>
                  </a:r>
                  <a14:m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sz="1400" b="0" i="0" smtClean="0">
                          <a:latin typeface="Cambria Math"/>
                        </a:rPr>
                        <m:t>DCM</m:t>
                      </m:r>
                      <m:r>
                        <a:rPr kumimoji="1" lang="en-US" altLang="ja-JP" sz="1400" b="0" i="1" smtClean="0">
                          <a:latin typeface="Cambria Math"/>
                        </a:rPr>
                        <m:t>(1)</m:t>
                      </m:r>
                    </m:oMath>
                  </a14:m>
                  <a:r>
                    <a:rPr kumimoji="1" lang="en-US" altLang="ja-JP" sz="1400" i="1" dirty="0" smtClean="0"/>
                    <a:t>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1400" i="1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1400" i="1" dirty="0" smtClean="0"/>
                    <a:t> </a:t>
                  </a:r>
                  <a:r>
                    <a:rPr kumimoji="1" lang="en-US" altLang="ja-JP" sz="1400" i="1" dirty="0" smtClean="0"/>
                    <a:t>can be accepted by a </a:t>
                  </a:r>
                  <a14:m>
                    <m:oMath xmlns:m="http://schemas.openxmlformats.org/officeDocument/2006/math">
                      <m:r>
                        <a:rPr kumimoji="1" lang="en-US" altLang="ja-JP" sz="1400" b="0" i="1" smtClean="0"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kumimoji="1" lang="en-US" altLang="ja-JP" sz="1400" b="0" i="0" smtClean="0">
                          <a:latin typeface="Cambria Math"/>
                        </a:rPr>
                        <m:t>DCM</m:t>
                      </m:r>
                    </m:oMath>
                  </a14:m>
                  <a:r>
                    <a:rPr kumimoji="1" lang="en-US" altLang="ja-JP" sz="1400" i="1" dirty="0" smtClean="0"/>
                    <a:t>. </a:t>
                  </a:r>
                  <a:endParaRPr kumimoji="1" lang="ja-JP" altLang="en-US" sz="1400" i="1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844825"/>
                  <a:ext cx="7560840" cy="138499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61" b="-3057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片側の 2 つの角を丸めた四角形 8"/>
            <p:cNvSpPr/>
            <p:nvPr/>
          </p:nvSpPr>
          <p:spPr>
            <a:xfrm>
              <a:off x="539552" y="1340768"/>
              <a:ext cx="7560840" cy="493023"/>
            </a:xfrm>
            <a:prstGeom prst="round2Same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2442" y="1372127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tx2"/>
                  </a:solidFill>
                </a:rPr>
                <a:t>Main Theorem </a:t>
              </a:r>
              <a:endParaRPr kumimoji="1" lang="ja-JP" altLang="en-US" sz="2000" dirty="0">
                <a:solidFill>
                  <a:schemeClr val="tx2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39552" y="3429000"/>
                <a:ext cx="741682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4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→3→2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and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5</m:t>
                    </m:r>
                    <m:r>
                      <a:rPr lang="en-US" altLang="ja-JP" i="1">
                        <a:latin typeface="Cambria Math"/>
                        <a:ea typeface="Cambria Math"/>
                      </a:rPr>
                      <m:t>→2</m:t>
                    </m:r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 smtClean="0"/>
                  <a:t>trivially hold since</a:t>
                </a:r>
                <a:r>
                  <a:rPr lang="en-US" altLang="ja-JP" dirty="0" smtClean="0"/>
                  <a:t> </a:t>
                </a:r>
                <a:r>
                  <a:rPr kumimoji="1" lang="en-US" altLang="ja-JP" b="0" dirty="0" smtClean="0"/>
                  <a:t> </a:t>
                </a:r>
                <a:endParaRPr kumimoji="1" lang="en-US" altLang="ja-JP" b="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finite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turn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 2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DCM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(1)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finite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turn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 2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DPDA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finite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crossing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 2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DPCM</m:t>
                    </m:r>
                  </m:oMath>
                </a14:m>
                <a:r>
                  <a:rPr kumimoji="1" lang="en-US" altLang="ja-JP" b="0" dirty="0" smtClean="0"/>
                  <a:t>, and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DCM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⊆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finite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crossing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 2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DPCM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kumimoji="1" lang="en-US" altLang="ja-JP" b="0" dirty="0" smtClean="0"/>
                  <a:t> </a:t>
                </a:r>
              </a:p>
              <a:p>
                <a:r>
                  <a:rPr kumimoji="1" lang="en-US" altLang="ja-JP" dirty="0" smtClean="0"/>
                  <a:t>Let us prove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1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→4, 1→5</m:t>
                    </m:r>
                  </m:oMath>
                </a14:m>
                <a:endParaRPr kumimoji="1" lang="en-US" altLang="ja-JP" b="0" dirty="0" smtClean="0">
                  <a:ea typeface="Cambria Math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2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→1</m:t>
                    </m:r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429000"/>
                <a:ext cx="7416824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740" t="-1502" b="-2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5796136" y="44371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32040" y="50131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660232" y="50131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364088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236568" y="587727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</a:t>
            </a:r>
            <a:endParaRPr kumimoji="1" lang="ja-JP" altLang="en-US" dirty="0"/>
          </a:p>
        </p:txBody>
      </p:sp>
      <p:cxnSp>
        <p:nvCxnSpPr>
          <p:cNvPr id="17" name="直線矢印コネクタ 16"/>
          <p:cNvCxnSpPr>
            <a:stCxn id="15" idx="1"/>
            <a:endCxn id="14" idx="3"/>
          </p:cNvCxnSpPr>
          <p:nvPr/>
        </p:nvCxnSpPr>
        <p:spPr>
          <a:xfrm flipH="1">
            <a:off x="5652120" y="6061938"/>
            <a:ext cx="584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>
            <a:stCxn id="14" idx="1"/>
            <a:endCxn id="12" idx="2"/>
          </p:cNvCxnSpPr>
          <p:nvPr/>
        </p:nvCxnSpPr>
        <p:spPr>
          <a:xfrm flipH="1" flipV="1">
            <a:off x="5076056" y="5382508"/>
            <a:ext cx="288032" cy="679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3" idx="1"/>
            <a:endCxn id="12" idx="3"/>
          </p:cNvCxnSpPr>
          <p:nvPr/>
        </p:nvCxnSpPr>
        <p:spPr>
          <a:xfrm flipH="1">
            <a:off x="5220072" y="5197842"/>
            <a:ext cx="14401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>
            <a:stCxn id="7" idx="2"/>
            <a:endCxn id="15" idx="0"/>
          </p:cNvCxnSpPr>
          <p:nvPr/>
        </p:nvCxnSpPr>
        <p:spPr>
          <a:xfrm>
            <a:off x="5940152" y="4806444"/>
            <a:ext cx="440432" cy="1070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>
            <a:stCxn id="7" idx="3"/>
            <a:endCxn id="13" idx="0"/>
          </p:cNvCxnSpPr>
          <p:nvPr/>
        </p:nvCxnSpPr>
        <p:spPr>
          <a:xfrm>
            <a:off x="6084168" y="4621778"/>
            <a:ext cx="720080" cy="3913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>
            <a:stCxn id="12" idx="0"/>
            <a:endCxn id="7" idx="1"/>
          </p:cNvCxnSpPr>
          <p:nvPr/>
        </p:nvCxnSpPr>
        <p:spPr>
          <a:xfrm flipV="1">
            <a:off x="5076056" y="4621778"/>
            <a:ext cx="720080" cy="3913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49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Proof direction for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1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→4, 1→5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81" b="-165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コンテンツ プレースホルダー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079749726"/>
                  </p:ext>
                </p:extLst>
              </p:nvPr>
            </p:nvGraphicFramePr>
            <p:xfrm>
              <a:off x="539552" y="1772817"/>
              <a:ext cx="8229600" cy="29739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48071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                      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Language</a:t>
                          </a:r>
                        </a:p>
                        <a:p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Accepted</a:t>
                          </a:r>
                          <a:r>
                            <a:rPr kumimoji="1" lang="en-US" altLang="ja-JP" baseline="0" dirty="0" smtClean="0">
                              <a:solidFill>
                                <a:schemeClr val="tx1"/>
                              </a:solidFill>
                            </a:rPr>
                            <a:t> by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𝑳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 ⊆ </m:t>
                                </m:r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dirty="0" smtClean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𝑸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𝑳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ja-JP" altLang="en-US" dirty="0" smtClean="0"/>
                            <a:t> </a:t>
                          </a:r>
                          <a:r>
                            <a:rPr kumimoji="1" lang="en-US" altLang="ja-JP" dirty="0" smtClean="0"/>
                            <a:t>is semilinear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𝑳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  <a:ea typeface="Cambria Math"/>
                                  </a:rPr>
                                  <m:t>⊆</m:t>
                                </m:r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dirty="0" smtClean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𝑸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𝑳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ja-JP" altLang="en-US" dirty="0" smtClean="0"/>
                            <a:t> </a:t>
                          </a:r>
                          <a:r>
                            <a:rPr kumimoji="1" lang="en-US" altLang="ja-JP" dirty="0" smtClean="0"/>
                            <a:t>is semilinear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:endParaRPr kumimoji="1" lang="en-US" altLang="ja-JP" b="1" i="1" dirty="0" smtClean="0">
                            <a:latin typeface="Cambria Math"/>
                          </a:endParaRP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NCM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result</a:t>
                          </a:r>
                          <a:r>
                            <a:rPr kumimoji="1" lang="en-US" altLang="ja-JP" baseline="0" dirty="0" smtClean="0"/>
                            <a:t> 1</a:t>
                          </a:r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[Ibarra</a:t>
                          </a:r>
                          <a:r>
                            <a:rPr kumimoji="1" lang="en-US" altLang="ja-JP" baseline="0" dirty="0" smtClean="0"/>
                            <a:t> 78]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Use result</a:t>
                          </a:r>
                          <a:r>
                            <a:rPr kumimoji="1" lang="en-US" altLang="ja-JP" baseline="0" dirty="0" smtClean="0"/>
                            <a:t> 1 and non-deterministic guess. 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finite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-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turn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DCM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or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DCM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 smtClean="0"/>
                            <a:t>Linear Diophantine-equations turn out to be  solvable by these machines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→4, 1→5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コンテンツ プレースホルダー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079749726"/>
                  </p:ext>
                </p:extLst>
              </p:nvPr>
            </p:nvGraphicFramePr>
            <p:xfrm>
              <a:off x="539552" y="1772817"/>
              <a:ext cx="8229600" cy="29739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48071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                      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Language</a:t>
                          </a:r>
                        </a:p>
                        <a:p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Accepted</a:t>
                          </a:r>
                          <a:r>
                            <a:rPr kumimoji="1" lang="en-US" altLang="ja-JP" baseline="0" dirty="0" smtClean="0">
                              <a:solidFill>
                                <a:schemeClr val="tx1"/>
                              </a:solidFill>
                            </a:rPr>
                            <a:t> by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22" t="-4717" r="-100000" b="-360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22" t="-4717" b="-360377"/>
                          </a:stretch>
                        </a:blipFill>
                      </a:tcPr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2" t="-58115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result</a:t>
                          </a:r>
                          <a:r>
                            <a:rPr kumimoji="1" lang="en-US" altLang="ja-JP" baseline="0" dirty="0" smtClean="0"/>
                            <a:t> 1</a:t>
                          </a:r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[Ibarra</a:t>
                          </a:r>
                          <a:r>
                            <a:rPr kumimoji="1" lang="en-US" altLang="ja-JP" baseline="0" dirty="0" smtClean="0"/>
                            <a:t> 78]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Use result</a:t>
                          </a:r>
                          <a:r>
                            <a:rPr kumimoji="1" lang="en-US" altLang="ja-JP" baseline="0" dirty="0" smtClean="0"/>
                            <a:t> 1 and non-deterministic guess. 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2" t="-158115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 smtClean="0"/>
                            <a:t>Linear Diophantine-equations turn out to be  solvable by these machines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22" t="-1581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直線コネクタ 8"/>
          <p:cNvCxnSpPr/>
          <p:nvPr/>
        </p:nvCxnSpPr>
        <p:spPr>
          <a:xfrm>
            <a:off x="539552" y="1772816"/>
            <a:ext cx="27363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6084168" y="2564904"/>
            <a:ext cx="2592288" cy="864096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26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Letter-bounded to bounded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コンテンツ プレースホルダー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sz="2000" dirty="0" smtClean="0"/>
                  <a:t>Let</a:t>
                </a:r>
                <a:r>
                  <a:rPr kumimoji="1" lang="en-US" altLang="ja-JP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𝐿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⋯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s.t.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𝑄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𝐿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is semilinear. </a:t>
                </a:r>
              </a:p>
              <a:p>
                <a:r>
                  <a:rPr lang="en-US" altLang="ja-JP" sz="2000" dirty="0" smtClean="0"/>
                  <a:t>Given a word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kumimoji="1" lang="en-US" altLang="ja-JP" sz="2000" dirty="0" smtClean="0"/>
                  <a:t>, </a:t>
                </a:r>
              </a:p>
              <a:p>
                <a:pPr marL="0" indent="0">
                  <a:buNone/>
                </a:pPr>
                <a:r>
                  <a:rPr kumimoji="1" lang="en-US" altLang="ja-JP" sz="2000" b="0" dirty="0" smtClean="0"/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𝑤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𝐿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⇔ ∃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𝑄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= 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⋯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2000" dirty="0" smtClean="0"/>
                  <a:t>. 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r>
                  <a:rPr kumimoji="1" lang="en-US" altLang="ja-JP" sz="20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⋯</m:t>
                        </m:r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  <m:d>
                      <m:dPr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ja-JP" sz="2000" i="1">
                        <a:latin typeface="Cambria Math"/>
                        <a:ea typeface="Cambria Math"/>
                      </a:rPr>
                      <m:t>𝑄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d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, and construct a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/>
                      </a:rPr>
                      <m:t>NCM</m:t>
                    </m:r>
                  </m:oMath>
                </a14:m>
                <a:r>
                  <a:rPr kumimoji="1" lang="en-US" altLang="ja-JP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kumimoji="1" lang="en-US" altLang="ja-JP" sz="2000" dirty="0" smtClean="0"/>
                  <a:t> for it. </a:t>
                </a:r>
              </a:p>
              <a:p>
                <a:endParaRPr lang="en-US" altLang="ja-JP" sz="2000" dirty="0"/>
              </a:p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/>
                      </a:rPr>
                      <m:t>NCM</m:t>
                    </m:r>
                  </m:oMath>
                </a14:m>
                <a:r>
                  <a:rPr kumimoji="1" lang="en-US" altLang="ja-JP" sz="20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𝐿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 </m:t>
                    </m:r>
                  </m:oMath>
                </a14:m>
                <a:endParaRPr kumimoji="1" lang="en-US" altLang="ja-JP" sz="2000" dirty="0" smtClean="0"/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altLang="ja-JP" sz="1700" dirty="0" smtClean="0"/>
                  <a:t>reads </a:t>
                </a:r>
                <a14:m>
                  <m:oMath xmlns:m="http://schemas.openxmlformats.org/officeDocument/2006/math">
                    <m:r>
                      <a:rPr lang="en-US" altLang="ja-JP" sz="17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altLang="ja-JP" sz="1700" b="0" dirty="0" smtClean="0"/>
                  <a:t>; </a:t>
                </a:r>
              </a:p>
              <a:p>
                <a:pPr marL="617220" lvl="1" indent="-342900">
                  <a:buFont typeface="+mj-lt"/>
                  <a:buAutoNum type="arabicPeriod"/>
                </a:pPr>
                <a:r>
                  <a:rPr kumimoji="1" lang="en-US" altLang="ja-JP" sz="2000" dirty="0" smtClean="0">
                    <a:solidFill>
                      <a:schemeClr val="accent5"/>
                    </a:solidFill>
                  </a:rPr>
                  <a:t>non-deterministically decomposes</a:t>
                </a:r>
                <a:r>
                  <a:rPr kumimoji="1" lang="en-US" altLang="ja-JP" sz="1700" dirty="0" smtClean="0"/>
                  <a:t> it as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/>
                        <a:ea typeface="Cambria Math"/>
                      </a:rPr>
                      <m:t>𝑤</m:t>
                    </m:r>
                    <m:r>
                      <a:rPr lang="en-US" altLang="ja-JP" sz="18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altLang="ja-JP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ja-JP" sz="1800" i="1">
                        <a:latin typeface="Cambria Math"/>
                        <a:ea typeface="Cambria Math"/>
                      </a:rPr>
                      <m:t>⋯</m:t>
                    </m:r>
                    <m:sSup>
                      <m:sSupPr>
                        <m:ctrlPr>
                          <a:rPr lang="en-US" altLang="ja-JP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1700" dirty="0" smtClean="0"/>
                  <a:t>; </a:t>
                </a:r>
              </a:p>
              <a:p>
                <a:pPr marL="617220" lvl="1" indent="-342900">
                  <a:buFont typeface="+mj-lt"/>
                  <a:buAutoNum type="arabicPeriod"/>
                </a:pPr>
                <a:r>
                  <a:rPr lang="en-US" altLang="ja-JP" sz="1700" dirty="0" smtClean="0"/>
                  <a:t>runs </a:t>
                </a:r>
                <a14:m>
                  <m:oMath xmlns:m="http://schemas.openxmlformats.org/officeDocument/2006/math">
                    <m:r>
                      <a:rPr lang="en-US" altLang="ja-JP" sz="1700" b="0" i="1" smtClean="0">
                        <a:latin typeface="Cambria Math"/>
                      </a:rPr>
                      <m:t>𝑀</m:t>
                    </m:r>
                    <m:r>
                      <a:rPr lang="en-US" altLang="ja-JP" sz="17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kumimoji="1" lang="ja-JP" altLang="en-US" sz="1700" dirty="0" smtClean="0"/>
                  <a:t> </a:t>
                </a:r>
                <a:r>
                  <a:rPr kumimoji="1" lang="en-US" altLang="ja-JP" sz="1700" dirty="0" smtClean="0"/>
                  <a:t>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ja-JP" sz="1800" i="1">
                        <a:latin typeface="Cambria Math"/>
                        <a:ea typeface="Cambria Math"/>
                      </a:rPr>
                      <m:t>⋯</m:t>
                    </m:r>
                    <m:sSup>
                      <m:sSupPr>
                        <m:ctrlPr>
                          <a:rPr lang="en-US" altLang="ja-JP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1700" dirty="0" smtClean="0"/>
                  <a:t>, and returns </a:t>
                </a:r>
                <a14:m>
                  <m:oMath xmlns:m="http://schemas.openxmlformats.org/officeDocument/2006/math">
                    <m:r>
                      <a:rPr kumimoji="1" lang="en-US" altLang="ja-JP" sz="1700" b="0" i="1" smtClean="0">
                        <a:latin typeface="Cambria Math"/>
                      </a:rPr>
                      <m:t>𝑀</m:t>
                    </m:r>
                    <m:r>
                      <a:rPr kumimoji="1" lang="en-US" altLang="ja-JP" sz="17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kumimoji="1" lang="en-US" altLang="ja-JP" sz="1700" dirty="0" smtClean="0"/>
                  <a:t>’s decision as its decision for </a:t>
                </a:r>
                <a14:m>
                  <m:oMath xmlns:m="http://schemas.openxmlformats.org/officeDocument/2006/math">
                    <m:r>
                      <a:rPr kumimoji="1" lang="en-US" altLang="ja-JP" sz="17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kumimoji="1" lang="ja-JP" altLang="en-US" sz="1700" dirty="0" smtClean="0"/>
                  <a:t> </a:t>
                </a:r>
                <a:r>
                  <a:rPr kumimoji="1" lang="en-US" altLang="ja-JP" sz="1700" dirty="0" smtClean="0"/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17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kumimoji="1" lang="en-US" altLang="ja-JP" sz="1700" dirty="0" smtClean="0"/>
                  <a:t>. </a:t>
                </a:r>
                <a:endParaRPr kumimoji="1" lang="ja-JP" altLang="en-US" sz="1700" dirty="0"/>
              </a:p>
            </p:txBody>
          </p:sp>
        </mc:Choice>
        <mc:Fallback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22" t="-617" r="-1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36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Proof direction for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1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→4, 1→5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81" b="-165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コンテンツ プレースホルダー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68073792"/>
                  </p:ext>
                </p:extLst>
              </p:nvPr>
            </p:nvGraphicFramePr>
            <p:xfrm>
              <a:off x="539552" y="1772817"/>
              <a:ext cx="8229600" cy="29739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48071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                      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Language</a:t>
                          </a:r>
                        </a:p>
                        <a:p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Accepted</a:t>
                          </a:r>
                          <a:r>
                            <a:rPr kumimoji="1" lang="en-US" altLang="ja-JP" baseline="0" dirty="0" smtClean="0">
                              <a:solidFill>
                                <a:schemeClr val="tx1"/>
                              </a:solidFill>
                            </a:rPr>
                            <a:t> by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𝑳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 ⊆ </m:t>
                                </m:r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dirty="0" smtClean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𝑸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𝑳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ja-JP" altLang="en-US" dirty="0" smtClean="0"/>
                            <a:t> </a:t>
                          </a:r>
                          <a:r>
                            <a:rPr kumimoji="1" lang="en-US" altLang="ja-JP" dirty="0" smtClean="0"/>
                            <a:t>is semilinear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𝑳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  <a:ea typeface="Cambria Math"/>
                                  </a:rPr>
                                  <m:t>⊆</m:t>
                                </m:r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1" lang="en-US" altLang="ja-JP" b="1" i="1" smtClean="0"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sSup>
                                  <m:sSupPr>
                                    <m:ctrlP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b="1" i="1" smtClean="0">
                                            <a:latin typeface="Cambria Math"/>
                                            <a:ea typeface="Cambria Math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kumimoji="1" lang="en-US" altLang="ja-JP" b="1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dirty="0" smtClean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𝑸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𝑳</m:t>
                              </m:r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kumimoji="1" lang="ja-JP" altLang="en-US" dirty="0" smtClean="0"/>
                            <a:t> </a:t>
                          </a:r>
                          <a:r>
                            <a:rPr kumimoji="1" lang="en-US" altLang="ja-JP" dirty="0" smtClean="0"/>
                            <a:t>is semilinear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:endParaRPr kumimoji="1" lang="en-US" altLang="ja-JP" b="1" i="1" dirty="0" smtClean="0">
                            <a:latin typeface="Cambria Math"/>
                          </a:endParaRPr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NCM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result</a:t>
                          </a:r>
                          <a:r>
                            <a:rPr kumimoji="1" lang="en-US" altLang="ja-JP" baseline="0" dirty="0" smtClean="0"/>
                            <a:t> 1</a:t>
                          </a:r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[Ibarra</a:t>
                          </a:r>
                          <a:r>
                            <a:rPr kumimoji="1" lang="en-US" altLang="ja-JP" baseline="0" dirty="0" smtClean="0"/>
                            <a:t> 78]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Use result</a:t>
                          </a:r>
                          <a:r>
                            <a:rPr kumimoji="1" lang="en-US" altLang="ja-JP" baseline="0" dirty="0" smtClean="0"/>
                            <a:t> 1 and non-deterministic guess. 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finite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-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turn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DCM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or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𝟏</m:t>
                                </m:r>
                                <m:r>
                                  <m:rPr>
                                    <m:nor/>
                                  </m:rPr>
                                  <a:rPr kumimoji="1" lang="en-US" altLang="ja-JP" b="1" i="0" smtClean="0">
                                    <a:latin typeface="Cambria Math"/>
                                  </a:rPr>
                                  <m:t>DCM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 smtClean="0"/>
                            <a:t>Linear Diophantine-equations turn out to be  solvable by these machines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kumimoji="1" lang="en-US" altLang="ja-JP" dirty="0" smtClean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→4, 1→5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コンテンツ プレースホルダー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68073792"/>
                  </p:ext>
                </p:extLst>
              </p:nvPr>
            </p:nvGraphicFramePr>
            <p:xfrm>
              <a:off x="539552" y="1772817"/>
              <a:ext cx="8229600" cy="297392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43200"/>
                    <a:gridCol w="2743200"/>
                    <a:gridCol w="2743200"/>
                  </a:tblGrid>
                  <a:tr h="648071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                      </a:t>
                          </a:r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Language</a:t>
                          </a:r>
                        </a:p>
                        <a:p>
                          <a:r>
                            <a:rPr kumimoji="1" lang="en-US" altLang="ja-JP" dirty="0" smtClean="0">
                              <a:solidFill>
                                <a:schemeClr val="tx1"/>
                              </a:solidFill>
                            </a:rPr>
                            <a:t>Accepted</a:t>
                          </a:r>
                          <a:r>
                            <a:rPr kumimoji="1" lang="en-US" altLang="ja-JP" baseline="0" dirty="0" smtClean="0">
                              <a:solidFill>
                                <a:schemeClr val="tx1"/>
                              </a:solidFill>
                            </a:rPr>
                            <a:t> by</a:t>
                          </a:r>
                          <a:endParaRPr kumimoji="1" lang="ja-JP" alt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222" t="-4717" r="-100000" b="-360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22" t="-4717" b="-360377"/>
                          </a:stretch>
                        </a:blipFill>
                      </a:tcPr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2" t="-58115" r="-20000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result</a:t>
                          </a:r>
                          <a:r>
                            <a:rPr kumimoji="1" lang="en-US" altLang="ja-JP" baseline="0" dirty="0" smtClean="0"/>
                            <a:t> 1</a:t>
                          </a:r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[Ibarra</a:t>
                          </a:r>
                          <a:r>
                            <a:rPr kumimoji="1" lang="en-US" altLang="ja-JP" baseline="0" dirty="0" smtClean="0"/>
                            <a:t> 78]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kumimoji="1" lang="en-US" altLang="ja-JP" dirty="0" smtClean="0"/>
                        </a:p>
                        <a:p>
                          <a:pPr algn="ctr"/>
                          <a:r>
                            <a:rPr kumimoji="1" lang="en-US" altLang="ja-JP" dirty="0" smtClean="0"/>
                            <a:t>Use result</a:t>
                          </a:r>
                          <a:r>
                            <a:rPr kumimoji="1" lang="en-US" altLang="ja-JP" baseline="0" dirty="0" smtClean="0"/>
                            <a:t> 1 and non-deterministic guess. 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11629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22" t="-158115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baseline="0" dirty="0" smtClean="0"/>
                            <a:t>Linear Diophantine-equations turn out to be  solvable by these machines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222" t="-1581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" name="直線コネクタ 8"/>
          <p:cNvCxnSpPr/>
          <p:nvPr/>
        </p:nvCxnSpPr>
        <p:spPr>
          <a:xfrm>
            <a:off x="539552" y="1772816"/>
            <a:ext cx="273630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/>
        </p:nvSpPr>
        <p:spPr>
          <a:xfrm>
            <a:off x="6084168" y="3645024"/>
            <a:ext cx="2592288" cy="792088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4869160"/>
            <a:ext cx="82089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 smtClean="0"/>
              <a:t>How can a deterministic machine </a:t>
            </a:r>
            <a:r>
              <a:rPr lang="en-US" altLang="ja-JP" sz="2000" dirty="0" smtClean="0"/>
              <a:t>non-deterministic </a:t>
            </a:r>
            <a:r>
              <a:rPr kumimoji="1" lang="en-US" altLang="ja-JP" sz="2000" dirty="0" smtClean="0"/>
              <a:t>decompose an input?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Our answer is “</a:t>
            </a:r>
            <a:r>
              <a:rPr lang="en-US" altLang="ja-JP" sz="2400" dirty="0" smtClean="0">
                <a:solidFill>
                  <a:schemeClr val="accent5"/>
                </a:solidFill>
              </a:rPr>
              <a:t>this decomposition does not require non-determinism.</a:t>
            </a:r>
            <a:r>
              <a:rPr lang="en-US" altLang="ja-JP" sz="2000" dirty="0" smtClean="0"/>
              <a:t>”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2098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Deterministic decomposition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コンテンツ プレースホルダー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sz="2000" dirty="0" smtClean="0"/>
                  <a:t>Let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kumimoji="1" lang="ja-JP" altLang="en-US" sz="2000" dirty="0" smtClean="0"/>
                  <a:t> </a:t>
                </a:r>
                <a:r>
                  <a:rPr kumimoji="1" lang="en-US" altLang="ja-JP" sz="2000" dirty="0" smtClean="0"/>
                  <a:t>be a sufficiently-large constant. </a:t>
                </a:r>
              </a:p>
              <a:p>
                <a:pPr lvl="1"/>
                <a:r>
                  <a:rPr lang="en-US" altLang="ja-JP" sz="1700" dirty="0" smtClean="0"/>
                  <a:t>This</a:t>
                </a:r>
                <a:r>
                  <a:rPr kumimoji="1" lang="en-US" altLang="ja-JP" sz="1700" dirty="0" smtClean="0"/>
                  <a:t> is efficiently computable from a given language </a:t>
                </a:r>
                <a14:m>
                  <m:oMath xmlns:m="http://schemas.openxmlformats.org/officeDocument/2006/math">
                    <m:r>
                      <a:rPr lang="en-US" altLang="ja-JP" sz="1800" b="0" i="1">
                        <a:latin typeface="Cambria Math"/>
                      </a:rPr>
                      <m:t>𝐿</m:t>
                    </m:r>
                    <m:r>
                      <a:rPr lang="en-US" altLang="ja-JP" sz="1800" b="0" i="1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altLang="ja-JP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b="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1800" b="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ja-JP" sz="1800" b="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ja-JP" sz="1800" b="0" i="1">
                        <a:latin typeface="Cambria Math"/>
                        <a:ea typeface="Cambria Math"/>
                      </a:rPr>
                      <m:t>⋯</m:t>
                    </m:r>
                    <m:sSup>
                      <m:sSupPr>
                        <m:ctrlPr>
                          <a:rPr lang="en-US" altLang="ja-JP" sz="18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1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800" b="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1800" b="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altLang="ja-JP" sz="1800" b="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ja-JP" sz="1800" dirty="0" smtClean="0"/>
                  <a:t> s.t. </a:t>
                </a:r>
                <a14:m>
                  <m:oMath xmlns:m="http://schemas.openxmlformats.org/officeDocument/2006/math">
                    <m:r>
                      <a:rPr lang="en-US" altLang="ja-JP" sz="1800" b="0" i="1" smtClean="0">
                        <a:latin typeface="Cambria Math"/>
                      </a:rPr>
                      <m:t>𝑄</m:t>
                    </m:r>
                    <m:r>
                      <a:rPr lang="en-US" altLang="ja-JP" sz="1800" b="0" i="1" smtClean="0">
                        <a:latin typeface="Cambria Math"/>
                      </a:rPr>
                      <m:t>(</m:t>
                    </m:r>
                    <m:r>
                      <a:rPr lang="en-US" altLang="ja-JP" sz="1800" b="0" i="1" smtClean="0">
                        <a:latin typeface="Cambria Math"/>
                      </a:rPr>
                      <m:t>𝐿</m:t>
                    </m:r>
                    <m:r>
                      <a:rPr lang="en-US" altLang="ja-JP" sz="1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1800" dirty="0" smtClean="0"/>
                  <a:t> is semilinear. </a:t>
                </a:r>
                <a:endParaRPr lang="en-US" altLang="ja-JP" sz="1800" dirty="0"/>
              </a:p>
              <a:p>
                <a:r>
                  <a:rPr lang="en-US" altLang="ja-JP" sz="20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</a:rPr>
                      <m:t>=</m:t>
                    </m:r>
                    <m:r>
                      <a:rPr lang="en-US" altLang="ja-JP" sz="2000" b="0" i="1" smtClean="0">
                        <a:latin typeface="Cambria Math"/>
                      </a:rPr>
                      <m:t>𝐿</m:t>
                    </m:r>
                    <m:r>
                      <a:rPr lang="en-US" altLang="ja-JP" sz="2000" b="0" i="1" smtClean="0">
                        <a:latin typeface="Cambria Math"/>
                      </a:rPr>
                      <m:t> ∩ 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⋯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. </a:t>
                </a:r>
              </a:p>
              <a:p>
                <a:endParaRPr lang="en-US" altLang="ja-JP" sz="2000" dirty="0"/>
              </a:p>
              <a:p>
                <a:endParaRPr kumimoji="1" lang="en-US" altLang="ja-JP" sz="2000" dirty="0" smtClean="0"/>
              </a:p>
              <a:p>
                <a:endParaRPr lang="en-US" altLang="ja-JP" sz="2000" dirty="0"/>
              </a:p>
              <a:p>
                <a:endParaRPr kumimoji="1" lang="en-US" altLang="ja-JP" sz="2000" dirty="0" smtClean="0"/>
              </a:p>
              <a:p>
                <a:endParaRPr lang="en-US" altLang="ja-JP" sz="2000" dirty="0"/>
              </a:p>
              <a:p>
                <a:r>
                  <a:rPr lang="en-US" altLang="ja-JP" sz="2000" dirty="0" smtClean="0"/>
                  <a:t>Based on this theorem, we can figure out that </a:t>
                </a:r>
                <a:r>
                  <a:rPr lang="en-US" altLang="ja-JP" sz="2400" dirty="0" smtClean="0">
                    <a:solidFill>
                      <a:schemeClr val="accent5"/>
                    </a:solidFill>
                  </a:rPr>
                  <a:t>looking-ahead by some constant distance</a:t>
                </a:r>
                <a:r>
                  <a:rPr lang="en-US" altLang="ja-JP" sz="2000" dirty="0" smtClean="0"/>
                  <a:t> on an input tape settles the decomposition. </a:t>
                </a:r>
                <a:endParaRPr kumimoji="1" lang="ja-JP" altLang="en-US" sz="2000" dirty="0"/>
              </a:p>
            </p:txBody>
          </p:sp>
        </mc:Choice>
        <mc:Fallback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222" t="-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539552" y="3070701"/>
            <a:ext cx="7560840" cy="1078379"/>
            <a:chOff x="539552" y="3901698"/>
            <a:chExt cx="7560840" cy="10783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39552" y="4333746"/>
                  <a:ext cx="7560840" cy="646331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i="1" dirty="0" smtClean="0"/>
                    <a:t>Let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𝑣</m:t>
                      </m:r>
                    </m:oMath>
                  </a14:m>
                  <a:r>
                    <a:rPr kumimoji="1" lang="en-US" altLang="ja-JP" i="1" dirty="0" smtClean="0"/>
                    <a:t> be primitive words. If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kumimoji="1" lang="en-US" altLang="ja-JP" i="1" dirty="0" smtClean="0"/>
                    <a:t> and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kumimoji="1" lang="en-US" altLang="ja-JP" i="1" dirty="0" smtClean="0"/>
                    <a:t> share their prefix of length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/>
                        </a:rPr>
                        <m:t>gcd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, |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𝑣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|)</m:t>
                      </m:r>
                    </m:oMath>
                  </a14:m>
                  <a:r>
                    <a:rPr kumimoji="1" lang="en-US" altLang="ja-JP" i="1" dirty="0" smtClean="0"/>
                    <a:t>, then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𝑣</m:t>
                      </m:r>
                    </m:oMath>
                  </a14:m>
                  <a:r>
                    <a:rPr kumimoji="1" lang="en-US" altLang="ja-JP" i="1" dirty="0" smtClean="0"/>
                    <a:t>. </a:t>
                  </a:r>
                  <a:endParaRPr kumimoji="1" lang="ja-JP" altLang="en-US" i="1" dirty="0"/>
                </a:p>
              </p:txBody>
            </p:sp>
          </mc:Choice>
          <mc:Fallback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33746"/>
                  <a:ext cx="756084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44" t="-3704" b="-12963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片側の 2 つの角を丸めた四角形 8"/>
            <p:cNvSpPr/>
            <p:nvPr/>
          </p:nvSpPr>
          <p:spPr>
            <a:xfrm>
              <a:off x="539552" y="3901698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2442" y="3933056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Theorem </a:t>
              </a:r>
              <a:r>
                <a:rPr lang="en-US" altLang="ja-JP" sz="2000" dirty="0" smtClean="0">
                  <a:solidFill>
                    <a:schemeClr val="bg1"/>
                  </a:solidFill>
                </a:rPr>
                <a:t>[</a:t>
              </a:r>
              <a:r>
                <a:rPr lang="en-US" altLang="ja-JP" sz="2000" dirty="0" smtClean="0">
                  <a:solidFill>
                    <a:schemeClr val="bg1"/>
                  </a:solidFill>
                </a:rPr>
                <a:t>Fine and </a:t>
              </a:r>
              <a:r>
                <a:rPr lang="en-US" altLang="ja-JP" sz="2000" dirty="0" err="1" smtClean="0">
                  <a:solidFill>
                    <a:schemeClr val="bg1"/>
                  </a:solidFill>
                </a:rPr>
                <a:t>Wilf</a:t>
              </a:r>
              <a:r>
                <a:rPr lang="en-US" altLang="ja-JP" sz="2000" dirty="0" smtClean="0">
                  <a:solidFill>
                    <a:schemeClr val="bg1"/>
                  </a:solidFill>
                </a:rPr>
                <a:t> 1965]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2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Main theorem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539552" y="2190342"/>
            <a:ext cx="7560840" cy="3058602"/>
            <a:chOff x="539552" y="1340768"/>
            <a:chExt cx="7560840" cy="305860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39552" y="1844825"/>
                  <a:ext cx="7560840" cy="2554545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i="1" dirty="0" smtClean="0"/>
                    <a:t>The following 5 statements are equivalent for every bounded language </a:t>
                  </a:r>
                  <a14:m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en-US" altLang="ja-JP" sz="2000" i="1" dirty="0" smtClean="0"/>
                    <a:t>: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2000" i="1" dirty="0" smtClean="0"/>
                    <a:t> </a:t>
                  </a:r>
                  <a:r>
                    <a:rPr kumimoji="1" lang="en-US" altLang="ja-JP" sz="2000" i="1" dirty="0" smtClean="0"/>
                    <a:t>is bounded semilinear; </a:t>
                  </a:r>
                  <a:endParaRPr kumimoji="1" lang="en-US" altLang="ja-JP" sz="2000" i="1" dirty="0" smtClean="0"/>
                </a:p>
                <a:p>
                  <a:pPr marL="514350" indent="-514350">
                    <a:buFont typeface="+mj-lt"/>
                    <a:buAutoNum type="arabicPeriod"/>
                  </a:pPr>
                  <a:endParaRPr kumimoji="1" lang="en-US" altLang="ja-JP" sz="2000" i="1" dirty="0" smtClean="0"/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2000" i="1"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2000" i="1" dirty="0" smtClean="0"/>
                    <a:t> </a:t>
                  </a:r>
                  <a:r>
                    <a:rPr kumimoji="1" lang="en-US" altLang="ja-JP" sz="2000" i="1" dirty="0" smtClean="0"/>
                    <a:t>can be accepted by a finite-crossing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/>
                        </a:rPr>
                        <m:t>DPCM</m:t>
                      </m:r>
                    </m:oMath>
                  </a14:m>
                  <a:r>
                    <a:rPr kumimoji="1" lang="en-US" altLang="ja-JP" sz="2000" i="1" dirty="0" smtClean="0"/>
                    <a:t>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2000" i="1" smtClean="0">
                          <a:solidFill>
                            <a:schemeClr val="tx1">
                              <a:alpha val="30000"/>
                            </a:schemeClr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2000" i="1" dirty="0" smtClean="0">
                      <a:solidFill>
                        <a:schemeClr val="tx1">
                          <a:alpha val="30000"/>
                        </a:schemeClr>
                      </a:solidFill>
                      <a:effectLst>
                        <a:glow>
                          <a:schemeClr val="accent1"/>
                        </a:glow>
                      </a:effectLst>
                    </a:rPr>
                    <a:t> </a:t>
                  </a:r>
                  <a:r>
                    <a:rPr kumimoji="1" lang="en-US" altLang="ja-JP" sz="2000" i="1" dirty="0" smtClean="0">
                      <a:solidFill>
                        <a:schemeClr val="tx1">
                          <a:alpha val="30000"/>
                        </a:schemeClr>
                      </a:solidFill>
                      <a:effectLst>
                        <a:glow>
                          <a:schemeClr val="accent1"/>
                        </a:glow>
                      </a:effectLst>
                    </a:rPr>
                    <a:t>can be accepted by a finite-turn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>
                              <a:alpha val="30000"/>
                            </a:schemeClr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solidFill>
                            <a:schemeClr val="tx1">
                              <a:alpha val="30000"/>
                            </a:schemeClr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Cambria Math"/>
                        </a:rPr>
                        <m:t>DPDA</m:t>
                      </m:r>
                    </m:oMath>
                  </a14:m>
                  <a:r>
                    <a:rPr kumimoji="1" lang="ja-JP" altLang="en-US" sz="2000" i="1" dirty="0" smtClean="0">
                      <a:solidFill>
                        <a:schemeClr val="tx1">
                          <a:alpha val="30000"/>
                        </a:schemeClr>
                      </a:solidFill>
                      <a:effectLst>
                        <a:glow>
                          <a:schemeClr val="accent1"/>
                        </a:glow>
                      </a:effectLst>
                    </a:rPr>
                    <a:t> </a:t>
                  </a:r>
                  <a:r>
                    <a:rPr kumimoji="1" lang="en-US" altLang="ja-JP" sz="2000" i="1" dirty="0" smtClean="0">
                      <a:solidFill>
                        <a:schemeClr val="tx1">
                          <a:alpha val="30000"/>
                        </a:schemeClr>
                      </a:solidFill>
                      <a:effectLst>
                        <a:glow>
                          <a:schemeClr val="accent1"/>
                        </a:glow>
                      </a:effectLst>
                    </a:rPr>
                    <a:t>whose stack is reversal-bounded;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2000" i="1">
                          <a:solidFill>
                            <a:schemeClr val="tx1">
                              <a:alpha val="30000"/>
                            </a:schemeClr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2000" i="1" dirty="0" smtClean="0">
                      <a:solidFill>
                        <a:schemeClr val="tx1">
                          <a:alpha val="30000"/>
                        </a:schemeClr>
                      </a:solidFill>
                      <a:effectLst>
                        <a:glow>
                          <a:schemeClr val="accent1"/>
                        </a:glow>
                      </a:effectLst>
                    </a:rPr>
                    <a:t> </a:t>
                  </a:r>
                  <a:r>
                    <a:rPr kumimoji="1" lang="en-US" altLang="ja-JP" sz="2000" i="1" dirty="0" smtClean="0">
                      <a:solidFill>
                        <a:schemeClr val="tx1">
                          <a:alpha val="30000"/>
                        </a:schemeClr>
                      </a:solidFill>
                      <a:effectLst>
                        <a:glow>
                          <a:schemeClr val="accent1"/>
                        </a:glow>
                      </a:effectLst>
                    </a:rPr>
                    <a:t>can be accepted by a finite-turn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>
                              <a:alpha val="30000"/>
                            </a:schemeClr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solidFill>
                            <a:schemeClr val="tx1">
                              <a:alpha val="30000"/>
                            </a:schemeClr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Cambria Math"/>
                        </a:rPr>
                        <m:t>DCM</m:t>
                      </m:r>
                      <m:r>
                        <a:rPr kumimoji="1" lang="en-US" altLang="ja-JP" sz="2000" b="0" i="1" smtClean="0">
                          <a:solidFill>
                            <a:schemeClr val="tx1">
                              <a:alpha val="30000"/>
                            </a:schemeClr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Cambria Math"/>
                        </a:rPr>
                        <m:t>(1)</m:t>
                      </m:r>
                    </m:oMath>
                  </a14:m>
                  <a:r>
                    <a:rPr kumimoji="1" lang="en-US" altLang="ja-JP" sz="2000" i="1" dirty="0" smtClean="0">
                      <a:solidFill>
                        <a:schemeClr val="tx1">
                          <a:alpha val="30000"/>
                        </a:schemeClr>
                      </a:solidFill>
                      <a:effectLst>
                        <a:glow>
                          <a:schemeClr val="accent1"/>
                        </a:glow>
                      </a:effectLst>
                    </a:rPr>
                    <a:t>; </a:t>
                  </a:r>
                </a:p>
                <a:p>
                  <a:pPr marL="514350" indent="-51435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en-US" altLang="ja-JP" sz="2000" i="1">
                          <a:solidFill>
                            <a:schemeClr val="tx1">
                              <a:alpha val="30000"/>
                            </a:schemeClr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Cambria Math"/>
                        </a:rPr>
                        <m:t>𝐿</m:t>
                      </m:r>
                    </m:oMath>
                  </a14:m>
                  <a:r>
                    <a:rPr kumimoji="1" lang="ja-JP" altLang="en-US" sz="2000" i="1" dirty="0" smtClean="0">
                      <a:solidFill>
                        <a:schemeClr val="tx1">
                          <a:alpha val="30000"/>
                        </a:schemeClr>
                      </a:solidFill>
                      <a:effectLst>
                        <a:glow>
                          <a:schemeClr val="accent1"/>
                        </a:glow>
                      </a:effectLst>
                    </a:rPr>
                    <a:t> </a:t>
                  </a:r>
                  <a:r>
                    <a:rPr kumimoji="1" lang="en-US" altLang="ja-JP" sz="2000" i="1" dirty="0" smtClean="0">
                      <a:solidFill>
                        <a:schemeClr val="tx1">
                          <a:alpha val="30000"/>
                        </a:schemeClr>
                      </a:solidFill>
                      <a:effectLst>
                        <a:glow>
                          <a:schemeClr val="accent1"/>
                        </a:glow>
                      </a:effectLst>
                    </a:rPr>
                    <a:t>can be accepted by a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>
                              <a:alpha val="30000"/>
                            </a:schemeClr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Cambria Math"/>
                        </a:rPr>
                        <m:t>1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solidFill>
                            <a:schemeClr val="tx1">
                              <a:alpha val="30000"/>
                            </a:schemeClr>
                          </a:solidFill>
                          <a:effectLst>
                            <a:glow>
                              <a:schemeClr val="accent1"/>
                            </a:glow>
                          </a:effectLst>
                          <a:latin typeface="Cambria Math"/>
                        </a:rPr>
                        <m:t>DCM</m:t>
                      </m:r>
                    </m:oMath>
                  </a14:m>
                  <a:r>
                    <a:rPr kumimoji="1" lang="en-US" altLang="ja-JP" sz="2000" i="1" dirty="0" smtClean="0">
                      <a:solidFill>
                        <a:schemeClr val="tx1">
                          <a:alpha val="30000"/>
                        </a:schemeClr>
                      </a:solidFill>
                      <a:effectLst>
                        <a:glow>
                          <a:schemeClr val="accent1"/>
                        </a:glow>
                      </a:effectLst>
                    </a:rPr>
                    <a:t>. </a:t>
                  </a:r>
                  <a:endParaRPr kumimoji="1" lang="ja-JP" altLang="en-US" sz="2000" i="1" dirty="0">
                    <a:solidFill>
                      <a:schemeClr val="tx1">
                        <a:alpha val="30000"/>
                      </a:schemeClr>
                    </a:solidFill>
                    <a:effectLst>
                      <a:glow>
                        <a:schemeClr val="accent1"/>
                      </a:glow>
                    </a:effectLst>
                  </a:endParaRPr>
                </a:p>
              </p:txBody>
            </p:sp>
          </mc:Choice>
          <mc:Fallback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844825"/>
                  <a:ext cx="7560840" cy="255454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805" t="-950" b="-3088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片側の 2 つの角を丸めた四角形 8"/>
            <p:cNvSpPr/>
            <p:nvPr/>
          </p:nvSpPr>
          <p:spPr>
            <a:xfrm>
              <a:off x="539552" y="1340768"/>
              <a:ext cx="7560840" cy="493023"/>
            </a:xfrm>
            <a:prstGeom prst="round2Same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2442" y="1372127"/>
              <a:ext cx="6912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 smtClean="0">
                  <a:solidFill>
                    <a:schemeClr val="tx2"/>
                  </a:solidFill>
                </a:rPr>
                <a:t>Main Theorem </a:t>
              </a:r>
              <a:endParaRPr kumimoji="1" lang="ja-JP" alt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上矢印 10"/>
          <p:cNvSpPr/>
          <p:nvPr/>
        </p:nvSpPr>
        <p:spPr>
          <a:xfrm>
            <a:off x="2051720" y="3356992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4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Conceptual diagram of a counter machine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91680" y="2182349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7604" y="17635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f</a:t>
            </a:r>
            <a:r>
              <a:rPr kumimoji="1" lang="en-US" altLang="ja-JP" dirty="0" smtClean="0"/>
              <a:t>inite state control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007604" y="4854927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051720" y="4854927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691680" y="4854927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24438" y="484563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87724" y="485028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6386" y="52319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i</a:t>
            </a:r>
            <a:r>
              <a:rPr kumimoji="1" lang="en-US" altLang="ja-JP" dirty="0" smtClean="0"/>
              <a:t>nput tape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7" idx="2"/>
            <a:endCxn id="12" idx="0"/>
          </p:cNvCxnSpPr>
          <p:nvPr/>
        </p:nvCxnSpPr>
        <p:spPr>
          <a:xfrm flipH="1">
            <a:off x="1868454" y="2542389"/>
            <a:ext cx="3246" cy="2303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724438" y="21235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3851920" y="5205675"/>
            <a:ext cx="648072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3995936" y="4825028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995936" y="4455696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4568581" y="5205675"/>
            <a:ext cx="648072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712597" y="4825028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712597" y="4455696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712597" y="3717032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712597" y="4086364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64578" y="52056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/>
                </a:solidFill>
              </a:rPr>
              <a:t>c</a:t>
            </a:r>
            <a:r>
              <a:rPr kumimoji="1" lang="en-US" altLang="ja-JP" baseline="-25000" dirty="0" smtClean="0">
                <a:solidFill>
                  <a:schemeClr val="accent6"/>
                </a:solidFill>
              </a:rPr>
              <a:t>1</a:t>
            </a:r>
            <a:endParaRPr kumimoji="1" lang="ja-JP" altLang="en-US" baseline="-25000" dirty="0">
              <a:solidFill>
                <a:schemeClr val="accent6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76593" y="51976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/>
                </a:solidFill>
              </a:rPr>
              <a:t>c</a:t>
            </a:r>
            <a:r>
              <a:rPr kumimoji="1" lang="en-US" altLang="ja-JP" baseline="-25000" dirty="0" smtClean="0">
                <a:solidFill>
                  <a:schemeClr val="accent6"/>
                </a:solidFill>
              </a:rPr>
              <a:t>2</a:t>
            </a:r>
            <a:endParaRPr kumimoji="1" lang="ja-JP" altLang="en-US" baseline="-25000" dirty="0">
              <a:solidFill>
                <a:schemeClr val="accent6"/>
              </a:solidFill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6012160" y="5205674"/>
            <a:ext cx="648072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6120172" y="52056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/>
                </a:solidFill>
              </a:rPr>
              <a:t>c</a:t>
            </a:r>
            <a:r>
              <a:rPr kumimoji="1" lang="en-US" altLang="ja-JP" baseline="-25000" dirty="0" smtClean="0">
                <a:solidFill>
                  <a:schemeClr val="accent6"/>
                </a:solidFill>
              </a:rPr>
              <a:t>k</a:t>
            </a:r>
            <a:endParaRPr kumimoji="1" lang="ja-JP" altLang="en-US" baseline="-25000" dirty="0">
              <a:solidFill>
                <a:schemeClr val="accent6"/>
              </a:solidFill>
            </a:endParaRPr>
          </a:p>
        </p:txBody>
      </p:sp>
      <p:cxnSp>
        <p:nvCxnSpPr>
          <p:cNvPr id="41" name="直線コネクタ 40"/>
          <p:cNvCxnSpPr>
            <a:stCxn id="7" idx="3"/>
          </p:cNvCxnSpPr>
          <p:nvPr/>
        </p:nvCxnSpPr>
        <p:spPr>
          <a:xfrm>
            <a:off x="2051720" y="2362369"/>
            <a:ext cx="428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endCxn id="39" idx="0"/>
          </p:cNvCxnSpPr>
          <p:nvPr/>
        </p:nvCxnSpPr>
        <p:spPr>
          <a:xfrm>
            <a:off x="6336196" y="2362369"/>
            <a:ext cx="0" cy="2843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endCxn id="33" idx="0"/>
          </p:cNvCxnSpPr>
          <p:nvPr/>
        </p:nvCxnSpPr>
        <p:spPr>
          <a:xfrm>
            <a:off x="4892617" y="2362369"/>
            <a:ext cx="4646" cy="1354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endCxn id="26" idx="0"/>
          </p:cNvCxnSpPr>
          <p:nvPr/>
        </p:nvCxnSpPr>
        <p:spPr>
          <a:xfrm>
            <a:off x="4175956" y="2362369"/>
            <a:ext cx="4646" cy="209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923928" y="19159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</a:t>
            </a:r>
            <a:r>
              <a:rPr lang="en-US" altLang="ja-JP" dirty="0" smtClean="0"/>
              <a:t>an be tested for zero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535996" y="55670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</a:t>
            </a:r>
            <a:r>
              <a:rPr lang="en-US" altLang="ja-JP" dirty="0" smtClean="0"/>
              <a:t>ounters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436096" y="5197673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…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Proof for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2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→1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81" b="-165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539552" y="1414517"/>
            <a:ext cx="7560840" cy="1078379"/>
            <a:chOff x="539552" y="3901698"/>
            <a:chExt cx="7560840" cy="1078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39552" y="4333746"/>
                  <a:ext cx="7560840" cy="646331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i="1" dirty="0" smtClean="0"/>
                    <a:t>If a letter-bounded language is accepted by a finite-crossing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/>
                        </a:rPr>
                        <m:t>DPDA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𝑀</m:t>
                      </m:r>
                    </m:oMath>
                  </a14:m>
                  <a:r>
                    <a:rPr kumimoji="1" lang="en-US" altLang="ja-JP" i="1" dirty="0" smtClean="0"/>
                    <a:t>, then it is accepted by a finite-crossing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/>
                        </a:rPr>
                        <m:t>DCM</m:t>
                      </m:r>
                    </m:oMath>
                  </a14:m>
                  <a:r>
                    <a:rPr kumimoji="1" lang="en-US" altLang="ja-JP" i="1" dirty="0" smtClean="0"/>
                    <a:t>.</a:t>
                  </a:r>
                  <a:endParaRPr kumimoji="1" lang="ja-JP" altLang="en-US" i="1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33746"/>
                  <a:ext cx="7560840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644" t="-3704" b="-12963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片側の 2 つの角を丸めた四角形 12"/>
            <p:cNvSpPr/>
            <p:nvPr/>
          </p:nvSpPr>
          <p:spPr>
            <a:xfrm>
              <a:off x="539552" y="3901698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62442" y="3933056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Lemma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39552" y="2708920"/>
                <a:ext cx="5904656" cy="2902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i="1" dirty="0" smtClean="0"/>
                  <a:t>Proof idea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kumimoji="1" lang="en-US" altLang="ja-JP" dirty="0" smtClean="0"/>
                  <a:t>In a computation by a finite-crossing 2DPDA, contents of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𝑀</m:t>
                    </m:r>
                  </m:oMath>
                </a14:m>
                <a:r>
                  <a:rPr kumimoji="1" lang="en-US" altLang="ja-JP" dirty="0" smtClean="0"/>
                  <a:t>’s stack consist of constant # of blocks of the form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𝑢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</a:rPr>
                          <m:t>𝑖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kumimoji="1" lang="en-US" altLang="ja-JP" dirty="0" smtClean="0"/>
                  <a:t> (</a:t>
                </a:r>
                <a:r>
                  <a:rPr kumimoji="1" lang="en-US" altLang="ja-JP" sz="2000" dirty="0" smtClean="0">
                    <a:solidFill>
                      <a:schemeClr val="accent5"/>
                    </a:solidFill>
                  </a:rPr>
                  <a:t>pumped structure</a:t>
                </a:r>
                <a:r>
                  <a:rPr kumimoji="1" lang="en-US" altLang="ja-JP" dirty="0" smtClean="0"/>
                  <a:t>).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ja-JP" dirty="0" smtClean="0"/>
                  <a:t>Each of these blocks correspond to a </a:t>
                </a:r>
                <a:r>
                  <a:rPr lang="en-US" altLang="ja-JP" sz="2000" dirty="0" smtClean="0">
                    <a:solidFill>
                      <a:schemeClr val="accent5"/>
                    </a:solidFill>
                  </a:rPr>
                  <a:t>writing phase </a:t>
                </a:r>
                <a:r>
                  <a:rPr lang="en-US" altLang="ja-JP" dirty="0" smtClean="0"/>
                  <a:t>during which the stack is never popped.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kumimoji="1" lang="en-US" altLang="ja-JP" dirty="0" smtClean="0"/>
                  <a:t># of “long” writing phases is bounded by a constant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kumimoji="1" lang="en-US" altLang="ja-JP" dirty="0" smtClean="0"/>
                  <a:t>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ja-JP" dirty="0" smtClean="0"/>
                  <a:t>We build a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altLang="ja-JP" b="0" i="0" smtClean="0">
                        <a:latin typeface="Cambria Math"/>
                      </a:rPr>
                      <m:t>DCM</m:t>
                    </m:r>
                    <m:r>
                      <a:rPr lang="en-US" altLang="ja-JP" b="0" i="1" smtClean="0">
                        <a:latin typeface="Cambria Math"/>
                      </a:rPr>
                      <m:t>(</m:t>
                    </m:r>
                    <m:r>
                      <a:rPr lang="en-US" altLang="ja-JP" b="0" i="1" smtClean="0">
                        <a:latin typeface="Cambria Math"/>
                      </a:rPr>
                      <m:t>𝑐</m:t>
                    </m:r>
                    <m:r>
                      <a:rPr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en-US" altLang="ja-JP" dirty="0" smtClean="0"/>
                  <a:t>, and let its counters to 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kumimoji="1" lang="en-US" altLang="ja-JP" b="0" i="1" smtClean="0">
                        <a:latin typeface="Cambria Math"/>
                      </a:rPr>
                      <m:t>, …</m:t>
                    </m:r>
                  </m:oMath>
                </a14:m>
                <a:r>
                  <a:rPr kumimoji="1" lang="en-US" altLang="ja-JP" dirty="0" smtClean="0"/>
                  <a:t>, and let its finite state control to remember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, …</m:t>
                    </m:r>
                  </m:oMath>
                </a14:m>
                <a:endParaRPr kumimoji="1" lang="en-US" altLang="ja-JP" dirty="0" smtClean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08920"/>
                <a:ext cx="5904656" cy="2902013"/>
              </a:xfrm>
              <a:prstGeom prst="rect">
                <a:avLst/>
              </a:prstGeom>
              <a:blipFill rotWithShape="1">
                <a:blip r:embed="rId6"/>
                <a:stretch>
                  <a:fillRect l="-930" t="-10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グループ化 19"/>
          <p:cNvGrpSpPr/>
          <p:nvPr/>
        </p:nvGrpSpPr>
        <p:grpSpPr>
          <a:xfrm>
            <a:off x="6732240" y="3923764"/>
            <a:ext cx="1440160" cy="2322840"/>
            <a:chOff x="6732240" y="3923764"/>
            <a:chExt cx="1440160" cy="232284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正方形/長方形 14"/>
                <p:cNvSpPr/>
                <p:nvPr/>
              </p:nvSpPr>
              <p:spPr>
                <a:xfrm>
                  <a:off x="6732240" y="5301208"/>
                  <a:ext cx="1440160" cy="504056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15" name="正方形/長方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5301208"/>
                  <a:ext cx="1440160" cy="50405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正方形/長方形 15"/>
                <p:cNvSpPr/>
                <p:nvPr/>
              </p:nvSpPr>
              <p:spPr>
                <a:xfrm>
                  <a:off x="6732240" y="4765506"/>
                  <a:ext cx="1440160" cy="504056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16" name="正方形/長方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4765506"/>
                  <a:ext cx="1440160" cy="50405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正方形/長方形 16"/>
                <p:cNvSpPr/>
                <p:nvPr/>
              </p:nvSpPr>
              <p:spPr>
                <a:xfrm>
                  <a:off x="6732240" y="4261450"/>
                  <a:ext cx="1440160" cy="504056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kumimoji="1" lang="en-US" altLang="ja-JP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17" name="正方形/長方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4261450"/>
                  <a:ext cx="1440160" cy="50405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テキスト ボックス 17"/>
            <p:cNvSpPr txBox="1"/>
            <p:nvPr/>
          </p:nvSpPr>
          <p:spPr>
            <a:xfrm>
              <a:off x="6732240" y="587727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stack</a:t>
              </a:r>
              <a:endParaRPr kumimoji="1" lang="ja-JP" alt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7164288" y="3923764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4288" y="3923764"/>
                  <a:ext cx="576064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15473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Proof for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2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→1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81" b="-165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>
            <a:off x="539552" y="2422629"/>
            <a:ext cx="7560840" cy="1078379"/>
            <a:chOff x="539552" y="3901698"/>
            <a:chExt cx="7560840" cy="1078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39552" y="4333746"/>
                  <a:ext cx="7560840" cy="646331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i="1" dirty="0" smtClean="0"/>
                    <a:t>If a letter-bounded language is accepted by a finite-crossing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/>
                        </a:rPr>
                        <m:t>DPCM</m:t>
                      </m:r>
                    </m:oMath>
                  </a14:m>
                  <a:r>
                    <a:rPr kumimoji="1" lang="en-US" altLang="ja-JP" i="1" dirty="0" smtClean="0"/>
                    <a:t>, then it is accepted by a finite-crossing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/>
                        </a:rPr>
                        <m:t>DCM</m:t>
                      </m:r>
                    </m:oMath>
                  </a14:m>
                  <a:r>
                    <a:rPr kumimoji="1" lang="en-US" altLang="ja-JP" i="1" dirty="0" smtClean="0"/>
                    <a:t>.</a:t>
                  </a:r>
                  <a:endParaRPr kumimoji="1" lang="ja-JP" altLang="en-US" i="1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33746"/>
                  <a:ext cx="756084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44" t="-3704" b="-12963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片側の 2 つの角を丸めた四角形 12"/>
            <p:cNvSpPr/>
            <p:nvPr/>
          </p:nvSpPr>
          <p:spPr>
            <a:xfrm>
              <a:off x="539552" y="3901698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62442" y="3933056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Lemma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39552" y="1556792"/>
                <a:ext cx="7632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dirty="0" smtClean="0"/>
                  <a:t>The previous result is generalized for a broader class of finite-crossing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/>
                      </a:rPr>
                      <m:t>DPCM</m:t>
                    </m:r>
                  </m:oMath>
                </a14:m>
                <a:r>
                  <a:rPr kumimoji="1" lang="en-US" altLang="ja-JP" sz="2000" dirty="0" smtClean="0"/>
                  <a:t>.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56792"/>
                <a:ext cx="7632848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879" t="-4274" b="-13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23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sz="2800" dirty="0" smtClean="0"/>
                  <a:t>Proof for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2</m:t>
                    </m:r>
                    <m:r>
                      <a:rPr kumimoji="1" lang="en-US" altLang="ja-JP" sz="2800" b="0" i="1" smtClean="0">
                        <a:latin typeface="Cambria Math"/>
                        <a:ea typeface="Cambria Math"/>
                      </a:rPr>
                      <m:t>→1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481" b="-165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539552" y="1414517"/>
            <a:ext cx="7560840" cy="1078379"/>
            <a:chOff x="539552" y="3901698"/>
            <a:chExt cx="7560840" cy="107837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39552" y="4333746"/>
                  <a:ext cx="7560840" cy="646331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i="1" dirty="0"/>
                    <a:t>A</a:t>
                  </a:r>
                  <a:r>
                    <a:rPr kumimoji="1" lang="en-US" altLang="ja-JP" i="1" dirty="0" smtClean="0"/>
                    <a:t> bounded language </a:t>
                  </a:r>
                  <a:r>
                    <a:rPr kumimoji="1" lang="en-US" altLang="ja-JP" i="1" dirty="0" smtClean="0"/>
                    <a:t>that is </a:t>
                  </a:r>
                  <a:r>
                    <a:rPr kumimoji="1" lang="en-US" altLang="ja-JP" i="1" dirty="0" smtClean="0"/>
                    <a:t>accepted by a finite-crossing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/>
                        </a:rPr>
                        <m:t>DPCM</m:t>
                      </m:r>
                    </m:oMath>
                  </a14:m>
                  <a:r>
                    <a:rPr kumimoji="1" lang="en-US" altLang="ja-JP" i="1" dirty="0" smtClean="0"/>
                    <a:t> is effectively semilinear.</a:t>
                  </a:r>
                  <a:endParaRPr kumimoji="1" lang="ja-JP" altLang="en-US" i="1" dirty="0"/>
                </a:p>
              </p:txBody>
            </p:sp>
          </mc:Choice>
          <mc:Fallback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33746"/>
                  <a:ext cx="756084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44" t="-3704" b="-12963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片側の 2 つの角を丸めた四角形 8"/>
            <p:cNvSpPr/>
            <p:nvPr/>
          </p:nvSpPr>
          <p:spPr>
            <a:xfrm>
              <a:off x="539552" y="3901698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2442" y="3933056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Theorem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39552" y="2697077"/>
                <a:ext cx="7560840" cy="2897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i="1" dirty="0" smtClean="0"/>
                  <a:t>Proof.</a:t>
                </a:r>
                <a:r>
                  <a:rPr kumimoji="1" lang="en-US" altLang="ja-JP" dirty="0" smtClean="0"/>
                  <a:t> </a:t>
                </a:r>
              </a:p>
              <a:p>
                <a:r>
                  <a:rPr kumimoji="1" lang="en-US" altLang="ja-JP" dirty="0" smtClean="0"/>
                  <a:t>Let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be a finite-crossing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DPCM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for some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𝑐</m:t>
                    </m:r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s.t.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𝐿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𝑀</m:t>
                    </m:r>
                    <m:r>
                      <a:rPr kumimoji="1" lang="en-US" altLang="ja-JP" b="0" i="1" smtClean="0">
                        <a:latin typeface="Cambria Math"/>
                      </a:rPr>
                      <m:t>)⊆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⋯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dirty="0" smtClean="0"/>
                  <a:t>. </a:t>
                </a:r>
                <a:endParaRPr kumimoji="1" lang="en-US" altLang="ja-JP" dirty="0" smtClean="0"/>
              </a:p>
              <a:p>
                <a:endParaRPr kumimoji="1" lang="en-US" altLang="ja-JP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ja-JP" dirty="0" smtClean="0"/>
                  <a:t>It </a:t>
                </a:r>
                <a:r>
                  <a:rPr kumimoji="1" lang="en-US" altLang="ja-JP" dirty="0" smtClean="0"/>
                  <a:t>is easy to construct a finite-crossing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DPCM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|"/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kumimoji="1" lang="en-US" altLang="ja-JP" b="0" i="1" smtClean="0">
                            <a:latin typeface="Cambria Math"/>
                            <a:ea typeface="Cambria Math"/>
                          </a:rPr>
                          <m:t>⋯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kumimoji="1" lang="en-US" altLang="ja-JP" b="0" i="1" smtClean="0">
                        <a:latin typeface="Cambria Math"/>
                        <a:ea typeface="Cambria Math"/>
                      </a:rPr>
                      <m:t> 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altLang="ja-JP" i="1">
                        <a:latin typeface="Cambria Math"/>
                        <a:ea typeface="Cambria Math"/>
                      </a:rPr>
                      <m:t>⋯</m:t>
                    </m:r>
                    <m:sSup>
                      <m:sSupPr>
                        <m:ctrlPr>
                          <a:rPr lang="en-US" altLang="ja-JP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e>
                      <m:sup>
                        <m:sSub>
                          <m:sSubPr>
                            <m:ctrlPr>
                              <a:rPr lang="en-US" altLang="ja-JP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ja-JP" altLang="en-US" dirty="0" smtClean="0"/>
                  <a:t> </a:t>
                </a:r>
                <a14:m>
                  <m:oMath xmlns:m="http://schemas.openxmlformats.org/officeDocument/2006/math">
                    <m:r>
                      <a:rPr kumimoji="1" lang="ja-JP" altLang="en-US" i="1" dirty="0" smtClean="0">
                        <a:latin typeface="Cambria Math"/>
                      </a:rPr>
                      <m:t>∈</m:t>
                    </m:r>
                    <m:r>
                      <a:rPr kumimoji="1" lang="en-US" altLang="ja-JP" b="0" i="1" dirty="0" smtClean="0">
                        <a:latin typeface="Cambria Math"/>
                      </a:rPr>
                      <m:t>𝐿</m:t>
                    </m:r>
                    <m:r>
                      <a:rPr kumimoji="1" lang="en-US" altLang="ja-JP" b="0" i="1" dirty="0" smtClean="0">
                        <a:latin typeface="Cambria Math"/>
                      </a:rPr>
                      <m:t>(</m:t>
                    </m:r>
                    <m:r>
                      <a:rPr kumimoji="1" lang="en-US" altLang="ja-JP" b="0" i="1" dirty="0" smtClean="0">
                        <a:latin typeface="Cambria Math"/>
                      </a:rPr>
                      <m:t>𝑀</m:t>
                    </m:r>
                    <m:r>
                      <a:rPr kumimoji="1" lang="en-US" altLang="ja-JP" b="0" i="1" dirty="0" smtClean="0">
                        <a:latin typeface="Cambria Math"/>
                      </a:rPr>
                      <m:t>)}</m:t>
                    </m:r>
                  </m:oMath>
                </a14:m>
                <a:r>
                  <a:rPr kumimoji="1" lang="en-US" altLang="ja-JP" dirty="0" smtClean="0"/>
                  <a:t>. </a:t>
                </a:r>
                <a:endParaRPr kumimoji="1" lang="en-US" altLang="ja-JP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ja-JP" dirty="0" smtClean="0"/>
                  <a:t>This </a:t>
                </a:r>
                <a:r>
                  <a:rPr kumimoji="1" lang="en-US" altLang="ja-JP" dirty="0" smtClean="0"/>
                  <a:t>language is letter-bounded, and hence, </a:t>
                </a:r>
                <a:r>
                  <a:rPr kumimoji="1" lang="en-US" altLang="ja-JP" dirty="0" smtClean="0"/>
                  <a:t>this machine can be converted into an equivalent finite-crossing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kumimoji="1" lang="en-US" altLang="ja-JP" b="0" i="0" smtClean="0">
                        <a:latin typeface="Cambria Math"/>
                      </a:rPr>
                      <m:t>DCM</m:t>
                    </m:r>
                  </m:oMath>
                </a14:m>
                <a:r>
                  <a:rPr kumimoji="1" lang="en-US" altLang="ja-JP" dirty="0" smtClean="0"/>
                  <a:t>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ja-JP" dirty="0" smtClean="0"/>
                  <a:t>It is known that if a letter-bounded language is accepted by a finite-crossing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altLang="ja-JP" b="0" i="0" smtClean="0">
                        <a:latin typeface="Cambria Math"/>
                      </a:rPr>
                      <m:t>NCM</m:t>
                    </m:r>
                  </m:oMath>
                </a14:m>
                <a:r>
                  <a:rPr lang="en-US" altLang="ja-JP" dirty="0" smtClean="0"/>
                  <a:t>, then the language is bounded semilinear. 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kumimoji="1" lang="en-US" altLang="ja-JP" dirty="0" smtClean="0"/>
                  <a:t>Thus,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/>
                      </a:rPr>
                      <m:t>𝑄</m:t>
                    </m:r>
                    <m:r>
                      <a:rPr kumimoji="1" lang="en-US" altLang="ja-JP" b="0" i="1" smtClean="0">
                        <a:latin typeface="Cambria Math"/>
                      </a:rPr>
                      <m:t>(</m:t>
                    </m:r>
                    <m:r>
                      <a:rPr kumimoji="1" lang="en-US" altLang="ja-JP" b="0" i="1" smtClean="0">
                        <a:latin typeface="Cambria Math"/>
                      </a:rPr>
                      <m:t>𝐿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/>
                          </a:rPr>
                          <m:t>𝑀</m:t>
                        </m:r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is semilinear. 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97077"/>
                <a:ext cx="7560840" cy="2897973"/>
              </a:xfrm>
              <a:prstGeom prst="rect">
                <a:avLst/>
              </a:prstGeom>
              <a:blipFill rotWithShape="1">
                <a:blip r:embed="rId4"/>
                <a:stretch>
                  <a:fillRect l="-726" t="-1050" r="-161" b="-2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Main theorem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39552" y="2132856"/>
                <a:ext cx="7560840" cy="22467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i="1" dirty="0" smtClean="0"/>
                  <a:t>The following 5 statements are equivalent for every bounded language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kumimoji="1" lang="en-US" altLang="ja-JP" sz="2000" i="1" dirty="0" smtClean="0"/>
                  <a:t>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kumimoji="1" lang="ja-JP" altLang="en-US" sz="2000" i="1" dirty="0" smtClean="0"/>
                  <a:t> </a:t>
                </a:r>
                <a:r>
                  <a:rPr kumimoji="1" lang="en-US" altLang="ja-JP" sz="2000" i="1" dirty="0" smtClean="0"/>
                  <a:t>is bounded semilinear;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𝐿</m:t>
                    </m:r>
                  </m:oMath>
                </a14:m>
                <a:r>
                  <a:rPr kumimoji="1" lang="ja-JP" altLang="en-US" sz="2000" i="1" dirty="0" smtClean="0"/>
                  <a:t> </a:t>
                </a:r>
                <a:r>
                  <a:rPr kumimoji="1" lang="en-US" altLang="ja-JP" sz="2000" i="1" dirty="0" smtClean="0"/>
                  <a:t>can be accepted by a finite-crossing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/>
                      </a:rPr>
                      <m:t>DPCM</m:t>
                    </m:r>
                  </m:oMath>
                </a14:m>
                <a:r>
                  <a:rPr kumimoji="1" lang="en-US" altLang="ja-JP" sz="2000" i="1" dirty="0" smtClean="0"/>
                  <a:t>;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𝐿</m:t>
                    </m:r>
                  </m:oMath>
                </a14:m>
                <a:r>
                  <a:rPr kumimoji="1" lang="ja-JP" altLang="en-US" sz="2000" i="1" dirty="0" smtClean="0"/>
                  <a:t> </a:t>
                </a:r>
                <a:r>
                  <a:rPr kumimoji="1" lang="en-US" altLang="ja-JP" sz="2000" i="1" dirty="0" smtClean="0"/>
                  <a:t>can be accepted by a finite-turn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/>
                      </a:rPr>
                      <m:t>DPDA</m:t>
                    </m:r>
                  </m:oMath>
                </a14:m>
                <a:r>
                  <a:rPr kumimoji="1" lang="ja-JP" altLang="en-US" sz="2000" i="1" dirty="0" smtClean="0"/>
                  <a:t> </a:t>
                </a:r>
                <a:r>
                  <a:rPr kumimoji="1" lang="en-US" altLang="ja-JP" sz="2000" i="1" dirty="0" smtClean="0"/>
                  <a:t>whose stack is reversal-bounded;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𝐿</m:t>
                    </m:r>
                  </m:oMath>
                </a14:m>
                <a:r>
                  <a:rPr kumimoji="1" lang="ja-JP" altLang="en-US" sz="2000" i="1" dirty="0" smtClean="0"/>
                  <a:t> </a:t>
                </a:r>
                <a:r>
                  <a:rPr kumimoji="1" lang="en-US" altLang="ja-JP" sz="2000" i="1" dirty="0" smtClean="0"/>
                  <a:t>can be accepted by a finite-turn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/>
                      </a:rPr>
                      <m:t>DCM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kumimoji="1" lang="en-US" altLang="ja-JP" sz="2000" i="1" dirty="0" smtClean="0"/>
                  <a:t>; 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𝐿</m:t>
                    </m:r>
                  </m:oMath>
                </a14:m>
                <a:r>
                  <a:rPr kumimoji="1" lang="ja-JP" altLang="en-US" sz="2000" i="1" dirty="0" smtClean="0"/>
                  <a:t> </a:t>
                </a:r>
                <a:r>
                  <a:rPr kumimoji="1" lang="en-US" altLang="ja-JP" sz="2000" i="1" dirty="0" smtClean="0"/>
                  <a:t>can be accepted by a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1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/>
                      </a:rPr>
                      <m:t>DCM</m:t>
                    </m:r>
                  </m:oMath>
                </a14:m>
                <a:r>
                  <a:rPr kumimoji="1" lang="en-US" altLang="ja-JP" sz="2000" i="1" dirty="0" smtClean="0"/>
                  <a:t>. </a:t>
                </a:r>
                <a:endParaRPr kumimoji="1" lang="ja-JP" altLang="en-US" sz="2000" i="1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132856"/>
                <a:ext cx="7560840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805" t="-1081" b="-3784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片側の 2 つの角を丸めた四角形 8"/>
          <p:cNvSpPr/>
          <p:nvPr/>
        </p:nvSpPr>
        <p:spPr>
          <a:xfrm>
            <a:off x="539552" y="1628799"/>
            <a:ext cx="7560840" cy="493023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2442" y="1660158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tx2"/>
                </a:solidFill>
              </a:rPr>
              <a:t>Main </a:t>
            </a:r>
            <a:r>
              <a:rPr lang="en-US" altLang="ja-JP" sz="2400" dirty="0" smtClean="0">
                <a:solidFill>
                  <a:schemeClr val="tx2"/>
                </a:solidFill>
              </a:rPr>
              <a:t>Theorem (Proved!!) </a:t>
            </a:r>
            <a:endParaRPr kumimoji="1" lang="ja-JP" altLang="en-US" sz="2400" dirty="0">
              <a:solidFill>
                <a:schemeClr val="tx2"/>
              </a:solidFill>
            </a:endParaRPr>
          </a:p>
        </p:txBody>
      </p:sp>
      <p:grpSp>
        <p:nvGrpSpPr>
          <p:cNvPr id="12" name="グループ化 11"/>
          <p:cNvGrpSpPr/>
          <p:nvPr/>
        </p:nvGrpSpPr>
        <p:grpSpPr>
          <a:xfrm>
            <a:off x="539552" y="4725144"/>
            <a:ext cx="7560840" cy="1078379"/>
            <a:chOff x="539552" y="3901698"/>
            <a:chExt cx="7560840" cy="1078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539552" y="4333746"/>
                  <a:ext cx="7560840" cy="646331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/>
                    <a:t>Is every bounded language accepted by a finite-crossing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ja-JP" b="0" i="0" smtClean="0">
                          <a:latin typeface="Cambria Math"/>
                        </a:rPr>
                        <m:t>NPCM</m:t>
                      </m:r>
                    </m:oMath>
                  </a14:m>
                  <a:r>
                    <a:rPr kumimoji="1" lang="ja-JP" altLang="en-US" dirty="0" smtClean="0"/>
                    <a:t> </a:t>
                  </a:r>
                  <a:r>
                    <a:rPr kumimoji="1" lang="en-US" altLang="ja-JP" dirty="0" smtClean="0"/>
                    <a:t>bounded semilinear. 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33746"/>
                  <a:ext cx="7560840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44" t="-3704" b="-12963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片側の 2 つの角を丸めた四角形 13"/>
            <p:cNvSpPr/>
            <p:nvPr/>
          </p:nvSpPr>
          <p:spPr>
            <a:xfrm>
              <a:off x="539552" y="3901698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62442" y="3933056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Open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3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Acknowledgements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14" y="4437112"/>
            <a:ext cx="1656184" cy="1656184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38557"/>
            <a:ext cx="1440160" cy="144016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82" y="4552030"/>
            <a:ext cx="1426687" cy="142668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030" y="4801437"/>
            <a:ext cx="1828800" cy="9144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67544" y="1412776"/>
            <a:ext cx="84249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This research was supported by</a:t>
            </a:r>
          </a:p>
          <a:p>
            <a:endParaRPr kumimoji="1" lang="en-US" altLang="ja-JP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National Science Foundation Grant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en-US" altLang="ja-JP" sz="2000" dirty="0" smtClean="0"/>
              <a:t>Natural Sciences and Engineering Research Council of Canada </a:t>
            </a:r>
            <a:r>
              <a:rPr lang="en-US" altLang="ja-JP" sz="2000" dirty="0" smtClean="0"/>
              <a:t>Discovery Grant and Canada Research Chair Award in Biocomputing to</a:t>
            </a:r>
            <a:r>
              <a:rPr kumimoji="1" lang="en-US" altLang="ja-JP" sz="2000" dirty="0" smtClean="0"/>
              <a:t> Lila Kari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ja-JP" sz="2000" dirty="0" smtClean="0"/>
              <a:t>Funding Program for Next Generation World-Leading Researchers (NEXT Program) to Yasushi Okuno</a:t>
            </a:r>
            <a:endParaRPr kumimoji="1" lang="en-US" altLang="ja-JP" sz="2000" dirty="0" smtClean="0"/>
          </a:p>
          <a:p>
            <a:pPr marL="342900" indent="-342900">
              <a:buFont typeface="Arial" pitchFamily="34" charset="0"/>
              <a:buChar char="•"/>
            </a:pPr>
            <a:endParaRPr kumimoji="1" lang="ja-JP" altLang="en-US" sz="2400" dirty="0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4" name="フッター プレースホルダー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09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References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 smtClean="0">
                <a:solidFill>
                  <a:schemeClr val="accent1"/>
                </a:solidFill>
              </a:rPr>
              <a:t>[Baker and Book 1974]</a:t>
            </a:r>
            <a:r>
              <a:rPr kumimoji="1" lang="en-US" altLang="ja-JP" sz="2000" dirty="0" smtClean="0"/>
              <a:t> </a:t>
            </a:r>
          </a:p>
          <a:p>
            <a:pPr marL="0" indent="0">
              <a:buNone/>
            </a:pPr>
            <a:r>
              <a:rPr lang="en-US" altLang="ja-JP" sz="1800" dirty="0" smtClean="0"/>
              <a:t>B. S. Baker and R. V. Book.  </a:t>
            </a:r>
            <a:r>
              <a:rPr kumimoji="1" lang="en-US" altLang="ja-JP" sz="1800" dirty="0" smtClean="0"/>
              <a:t>Reversal-bounded </a:t>
            </a:r>
            <a:r>
              <a:rPr kumimoji="1" lang="en-US" altLang="ja-JP" sz="1800" dirty="0" err="1" smtClean="0"/>
              <a:t>multipushdown</a:t>
            </a:r>
            <a:r>
              <a:rPr kumimoji="1" lang="en-US" altLang="ja-JP" sz="1800" dirty="0" smtClean="0"/>
              <a:t> machines. </a:t>
            </a:r>
          </a:p>
          <a:p>
            <a:pPr marL="0" indent="0">
              <a:buNone/>
            </a:pPr>
            <a:r>
              <a:rPr lang="en-US" altLang="ja-JP" sz="1800" i="1" dirty="0" smtClean="0"/>
              <a:t>Journal of Computer and System Sciences</a:t>
            </a:r>
            <a:r>
              <a:rPr lang="en-US" altLang="ja-JP" sz="1800" dirty="0" smtClean="0"/>
              <a:t> 8: 315-332, 1974. </a:t>
            </a: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/>
          </a:p>
          <a:p>
            <a:pPr marL="0" indent="0">
              <a:buNone/>
            </a:pPr>
            <a:r>
              <a:rPr lang="en-US" altLang="ja-JP" sz="2000" dirty="0" smtClean="0">
                <a:solidFill>
                  <a:schemeClr val="accent1"/>
                </a:solidFill>
              </a:rPr>
              <a:t>[Fine and </a:t>
            </a:r>
            <a:r>
              <a:rPr lang="en-US" altLang="ja-JP" sz="2000" dirty="0" err="1" smtClean="0">
                <a:solidFill>
                  <a:schemeClr val="accent1"/>
                </a:solidFill>
              </a:rPr>
              <a:t>Wilf</a:t>
            </a:r>
            <a:r>
              <a:rPr lang="en-US" altLang="ja-JP" sz="2000" dirty="0" smtClean="0">
                <a:solidFill>
                  <a:schemeClr val="accent1"/>
                </a:solidFill>
              </a:rPr>
              <a:t> 1965]</a:t>
            </a:r>
            <a:endParaRPr lang="en-US" altLang="ja-JP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ja-JP" sz="1800" dirty="0" smtClean="0"/>
              <a:t>N. J. Fine and H. S. </a:t>
            </a:r>
            <a:r>
              <a:rPr lang="en-US" altLang="ja-JP" sz="1800" dirty="0" err="1" smtClean="0"/>
              <a:t>Wilf</a:t>
            </a:r>
            <a:r>
              <a:rPr lang="en-US" altLang="ja-JP" sz="1800" dirty="0" smtClean="0"/>
              <a:t>. Uniqueness theorem for periodic functions. </a:t>
            </a:r>
          </a:p>
          <a:p>
            <a:pPr marL="0" indent="0">
              <a:buNone/>
            </a:pPr>
            <a:r>
              <a:rPr lang="en-US" altLang="ja-JP" sz="1800" i="1" dirty="0" smtClean="0"/>
              <a:t>Proc. Of the American Mathematical Society</a:t>
            </a:r>
            <a:r>
              <a:rPr lang="en-US" altLang="ja-JP" sz="1800" dirty="0" smtClean="0"/>
              <a:t> 16: 109-114, 1965.</a:t>
            </a:r>
            <a:r>
              <a:rPr lang="en-US" altLang="ja-JP" sz="2000" dirty="0" smtClean="0"/>
              <a:t> </a:t>
            </a:r>
            <a:endParaRPr lang="en-US" altLang="ja-JP" sz="1800" dirty="0" smtClean="0"/>
          </a:p>
          <a:p>
            <a:pPr marL="0" indent="0">
              <a:buNone/>
            </a:pPr>
            <a:endParaRPr kumimoji="1" lang="en-US" altLang="ja-JP" sz="2000" i="1" dirty="0" smtClean="0"/>
          </a:p>
          <a:p>
            <a:pPr marL="0" indent="0">
              <a:buNone/>
            </a:pPr>
            <a:r>
              <a:rPr lang="en-US" altLang="ja-JP" sz="2000" dirty="0" smtClean="0">
                <a:solidFill>
                  <a:schemeClr val="accent1"/>
                </a:solidFill>
              </a:rPr>
              <a:t>[Ibarra 1978]</a:t>
            </a:r>
          </a:p>
          <a:p>
            <a:pPr marL="0" indent="0">
              <a:buNone/>
            </a:pPr>
            <a:r>
              <a:rPr kumimoji="1" lang="en-US" altLang="ja-JP" sz="1800" dirty="0" smtClean="0"/>
              <a:t>O. H. Ibarra. Reversal-bounded </a:t>
            </a:r>
            <a:r>
              <a:rPr kumimoji="1" lang="en-US" altLang="ja-JP" sz="1800" dirty="0" err="1" smtClean="0"/>
              <a:t>multicounter</a:t>
            </a:r>
            <a:r>
              <a:rPr kumimoji="1" lang="en-US" altLang="ja-JP" sz="1800" dirty="0" smtClean="0"/>
              <a:t> machines and their decision problems. </a:t>
            </a:r>
          </a:p>
          <a:p>
            <a:pPr marL="0" indent="0">
              <a:buNone/>
            </a:pPr>
            <a:r>
              <a:rPr lang="en-US" altLang="ja-JP" sz="1800" i="1" dirty="0" smtClean="0"/>
              <a:t>Journal of the ACM</a:t>
            </a:r>
            <a:r>
              <a:rPr lang="en-US" altLang="ja-JP" sz="1800" dirty="0" smtClean="0"/>
              <a:t> 25: 116-133, 1978. </a:t>
            </a:r>
          </a:p>
          <a:p>
            <a:pPr marL="0" indent="0">
              <a:buNone/>
            </a:pP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90426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References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dirty="0" smtClean="0">
                <a:solidFill>
                  <a:schemeClr val="accent1"/>
                </a:solidFill>
              </a:rPr>
              <a:t>[</a:t>
            </a:r>
            <a:r>
              <a:rPr lang="en-US" altLang="ja-JP" sz="2000" dirty="0" smtClean="0">
                <a:solidFill>
                  <a:schemeClr val="accent1"/>
                </a:solidFill>
              </a:rPr>
              <a:t>Minsky 1961]</a:t>
            </a:r>
          </a:p>
          <a:p>
            <a:pPr marL="0" indent="0">
              <a:buNone/>
            </a:pPr>
            <a:r>
              <a:rPr lang="en-US" altLang="ja-JP" sz="1800" dirty="0" smtClean="0"/>
              <a:t>M. L. Minsky. Recursive </a:t>
            </a:r>
            <a:r>
              <a:rPr lang="en-US" altLang="ja-JP" sz="1800" dirty="0" err="1" smtClean="0"/>
              <a:t>unsolvability</a:t>
            </a:r>
            <a:r>
              <a:rPr lang="en-US" altLang="ja-JP" sz="1800" dirty="0" smtClean="0"/>
              <a:t> of Post’s problem of “tag” and other topics in theory of </a:t>
            </a:r>
            <a:r>
              <a:rPr lang="en-US" altLang="ja-JP" sz="1800" dirty="0" err="1" smtClean="0"/>
              <a:t>turing</a:t>
            </a:r>
            <a:r>
              <a:rPr lang="en-US" altLang="ja-JP" sz="1800" dirty="0" smtClean="0"/>
              <a:t> machines. </a:t>
            </a:r>
          </a:p>
          <a:p>
            <a:pPr marL="0" indent="0">
              <a:buNone/>
            </a:pPr>
            <a:r>
              <a:rPr lang="en-US" altLang="ja-JP" sz="1800" i="1" dirty="0" smtClean="0"/>
              <a:t>Annals of Mathematics</a:t>
            </a:r>
            <a:r>
              <a:rPr lang="en-US" altLang="ja-JP" sz="1800" dirty="0" smtClean="0"/>
              <a:t> 74: 437-455, 1961.</a:t>
            </a:r>
            <a:r>
              <a:rPr lang="en-US" altLang="ja-JP" sz="2000" dirty="0" smtClean="0"/>
              <a:t> </a:t>
            </a:r>
          </a:p>
          <a:p>
            <a:pPr marL="0" indent="0">
              <a:buNone/>
            </a:pP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252605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Conceptual diagram of a counter machine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91680" y="2182349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7604" y="17635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f</a:t>
            </a:r>
            <a:r>
              <a:rPr kumimoji="1" lang="en-US" altLang="ja-JP" dirty="0" smtClean="0"/>
              <a:t>inite state control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007604" y="4854927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051720" y="4854927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691680" y="4854927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24438" y="484563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87724" y="485028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6386" y="52319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i</a:t>
            </a:r>
            <a:r>
              <a:rPr kumimoji="1" lang="en-US" altLang="ja-JP" dirty="0" smtClean="0"/>
              <a:t>nput tape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7" idx="2"/>
            <a:endCxn id="12" idx="0"/>
          </p:cNvCxnSpPr>
          <p:nvPr/>
        </p:nvCxnSpPr>
        <p:spPr>
          <a:xfrm flipH="1">
            <a:off x="1868454" y="2542389"/>
            <a:ext cx="3246" cy="2303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724438" y="21235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3851920" y="5205675"/>
            <a:ext cx="648072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3995936" y="4825028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995936" y="4455696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4568581" y="5205675"/>
            <a:ext cx="648072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712597" y="4825028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712597" y="4455696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712597" y="3717032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712597" y="4086364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64578" y="52056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/>
                </a:solidFill>
              </a:rPr>
              <a:t>c</a:t>
            </a:r>
            <a:r>
              <a:rPr kumimoji="1" lang="en-US" altLang="ja-JP" baseline="-25000" dirty="0" smtClean="0">
                <a:solidFill>
                  <a:schemeClr val="accent6"/>
                </a:solidFill>
              </a:rPr>
              <a:t>1</a:t>
            </a:r>
            <a:endParaRPr kumimoji="1" lang="ja-JP" altLang="en-US" baseline="-25000" dirty="0">
              <a:solidFill>
                <a:schemeClr val="accent6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76593" y="51976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/>
                </a:solidFill>
              </a:rPr>
              <a:t>c</a:t>
            </a:r>
            <a:r>
              <a:rPr kumimoji="1" lang="en-US" altLang="ja-JP" baseline="-25000" dirty="0" smtClean="0">
                <a:solidFill>
                  <a:schemeClr val="accent6"/>
                </a:solidFill>
              </a:rPr>
              <a:t>2</a:t>
            </a:r>
            <a:endParaRPr kumimoji="1" lang="ja-JP" altLang="en-US" baseline="-25000" dirty="0">
              <a:solidFill>
                <a:schemeClr val="accent6"/>
              </a:solidFill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6012160" y="5205674"/>
            <a:ext cx="648072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6120172" y="52056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/>
                </a:solidFill>
              </a:rPr>
              <a:t>c</a:t>
            </a:r>
            <a:r>
              <a:rPr kumimoji="1" lang="en-US" altLang="ja-JP" baseline="-25000" dirty="0" smtClean="0">
                <a:solidFill>
                  <a:schemeClr val="accent6"/>
                </a:solidFill>
              </a:rPr>
              <a:t>k</a:t>
            </a:r>
            <a:endParaRPr kumimoji="1" lang="ja-JP" altLang="en-US" baseline="-25000" dirty="0">
              <a:solidFill>
                <a:schemeClr val="accent6"/>
              </a:solidFill>
            </a:endParaRPr>
          </a:p>
        </p:txBody>
      </p:sp>
      <p:cxnSp>
        <p:nvCxnSpPr>
          <p:cNvPr id="41" name="直線コネクタ 40"/>
          <p:cNvCxnSpPr>
            <a:stCxn id="7" idx="3"/>
          </p:cNvCxnSpPr>
          <p:nvPr/>
        </p:nvCxnSpPr>
        <p:spPr>
          <a:xfrm>
            <a:off x="2051720" y="2362369"/>
            <a:ext cx="428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endCxn id="39" idx="0"/>
          </p:cNvCxnSpPr>
          <p:nvPr/>
        </p:nvCxnSpPr>
        <p:spPr>
          <a:xfrm>
            <a:off x="6336196" y="2362369"/>
            <a:ext cx="0" cy="2843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endCxn id="33" idx="0"/>
          </p:cNvCxnSpPr>
          <p:nvPr/>
        </p:nvCxnSpPr>
        <p:spPr>
          <a:xfrm>
            <a:off x="4892617" y="2362369"/>
            <a:ext cx="4646" cy="1354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endCxn id="26" idx="0"/>
          </p:cNvCxnSpPr>
          <p:nvPr/>
        </p:nvCxnSpPr>
        <p:spPr>
          <a:xfrm>
            <a:off x="4175956" y="2362369"/>
            <a:ext cx="4646" cy="209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3923928" y="19159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</a:t>
            </a:r>
            <a:r>
              <a:rPr lang="en-US" altLang="ja-JP" dirty="0" smtClean="0"/>
              <a:t>an be tested for zero</a:t>
            </a:r>
            <a:endParaRPr kumimoji="1" lang="ja-JP" altLang="en-US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535996" y="55670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</a:t>
            </a:r>
            <a:r>
              <a:rPr lang="en-US" altLang="ja-JP" dirty="0" smtClean="0"/>
              <a:t>ounters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419872" y="1417519"/>
                <a:ext cx="40222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𝑝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, 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𝑎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,1, 1,…,0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/>
                        </a:rPr>
                        <m:t>=(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𝑞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𝑅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,0, −1,…, +1)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417519"/>
                <a:ext cx="402225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カギ線コネクタ 17"/>
          <p:cNvCxnSpPr>
            <a:stCxn id="7" idx="2"/>
          </p:cNvCxnSpPr>
          <p:nvPr/>
        </p:nvCxnSpPr>
        <p:spPr>
          <a:xfrm rot="16200000" flipH="1">
            <a:off x="910401" y="3503688"/>
            <a:ext cx="2282639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1727684" y="21328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q</a:t>
            </a:r>
            <a:endParaRPr kumimoji="1" lang="ja-JP" altLang="en-US" dirty="0"/>
          </a:p>
        </p:txBody>
      </p:sp>
      <p:cxnSp>
        <p:nvCxnSpPr>
          <p:cNvPr id="43" name="直線矢印コネクタ 42"/>
          <p:cNvCxnSpPr>
            <a:endCxn id="26" idx="2"/>
          </p:cNvCxnSpPr>
          <p:nvPr/>
        </p:nvCxnSpPr>
        <p:spPr>
          <a:xfrm>
            <a:off x="4170408" y="2362369"/>
            <a:ext cx="10194" cy="24626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6330240" y="2376739"/>
            <a:ext cx="3644" cy="2468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6151530" y="4823262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436096" y="5197673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…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  <p:bldP spid="40" grpId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 smtClean="0"/>
              <a:t>Variants of</a:t>
            </a:r>
            <a:r>
              <a:rPr kumimoji="1" lang="en-US" altLang="ja-JP" sz="2800" dirty="0" smtClean="0"/>
              <a:t> counter machine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691680" y="3068960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07604" y="265013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f</a:t>
            </a:r>
            <a:r>
              <a:rPr kumimoji="1" lang="en-US" altLang="ja-JP" dirty="0" smtClean="0"/>
              <a:t>inite state control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007604" y="4854927"/>
            <a:ext cx="208823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051720" y="4854927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691680" y="4854927"/>
            <a:ext cx="3600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24438" y="484563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87724" y="485028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b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56386" y="52319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i</a:t>
            </a:r>
            <a:r>
              <a:rPr kumimoji="1" lang="en-US" altLang="ja-JP" dirty="0" smtClean="0"/>
              <a:t>nput tape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>
            <a:stCxn id="7" idx="2"/>
            <a:endCxn id="12" idx="0"/>
          </p:cNvCxnSpPr>
          <p:nvPr/>
        </p:nvCxnSpPr>
        <p:spPr>
          <a:xfrm flipH="1">
            <a:off x="1868454" y="3429000"/>
            <a:ext cx="3246" cy="1416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724438" y="3010175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</a:t>
            </a:r>
            <a:endParaRPr kumimoji="1" lang="ja-JP" altLang="en-US" dirty="0"/>
          </a:p>
        </p:txBody>
      </p:sp>
      <p:cxnSp>
        <p:nvCxnSpPr>
          <p:cNvPr id="24" name="直線コネクタ 23"/>
          <p:cNvCxnSpPr/>
          <p:nvPr/>
        </p:nvCxnSpPr>
        <p:spPr>
          <a:xfrm flipV="1">
            <a:off x="3851920" y="5205675"/>
            <a:ext cx="648072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/>
          <p:cNvSpPr/>
          <p:nvPr/>
        </p:nvSpPr>
        <p:spPr>
          <a:xfrm>
            <a:off x="3995936" y="4825028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3995936" y="4455696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 flipV="1">
            <a:off x="4568581" y="5205675"/>
            <a:ext cx="648072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4712597" y="4825028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712597" y="4455696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4712597" y="3717032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4712597" y="4086364"/>
            <a:ext cx="369332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964578" y="52056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/>
                </a:solidFill>
              </a:rPr>
              <a:t>c</a:t>
            </a:r>
            <a:r>
              <a:rPr kumimoji="1" lang="en-US" altLang="ja-JP" baseline="-25000" dirty="0" smtClean="0">
                <a:solidFill>
                  <a:schemeClr val="accent6"/>
                </a:solidFill>
              </a:rPr>
              <a:t>1</a:t>
            </a:r>
            <a:endParaRPr kumimoji="1" lang="ja-JP" altLang="en-US" baseline="-25000" dirty="0">
              <a:solidFill>
                <a:schemeClr val="accent6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76593" y="51976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/>
                </a:solidFill>
              </a:rPr>
              <a:t>c</a:t>
            </a:r>
            <a:r>
              <a:rPr kumimoji="1" lang="en-US" altLang="ja-JP" baseline="-25000" dirty="0" smtClean="0">
                <a:solidFill>
                  <a:schemeClr val="accent6"/>
                </a:solidFill>
              </a:rPr>
              <a:t>2</a:t>
            </a:r>
            <a:endParaRPr kumimoji="1" lang="ja-JP" altLang="en-US" baseline="-25000" dirty="0">
              <a:solidFill>
                <a:schemeClr val="accent6"/>
              </a:solidFill>
            </a:endParaRPr>
          </a:p>
        </p:txBody>
      </p:sp>
      <p:cxnSp>
        <p:nvCxnSpPr>
          <p:cNvPr id="38" name="直線コネクタ 37"/>
          <p:cNvCxnSpPr/>
          <p:nvPr/>
        </p:nvCxnSpPr>
        <p:spPr>
          <a:xfrm flipV="1">
            <a:off x="6012160" y="5205674"/>
            <a:ext cx="648072" cy="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6120172" y="52056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accent6"/>
                </a:solidFill>
              </a:rPr>
              <a:t>c</a:t>
            </a:r>
            <a:r>
              <a:rPr kumimoji="1" lang="en-US" altLang="ja-JP" baseline="-25000" dirty="0" smtClean="0">
                <a:solidFill>
                  <a:schemeClr val="accent6"/>
                </a:solidFill>
              </a:rPr>
              <a:t>k</a:t>
            </a:r>
            <a:endParaRPr kumimoji="1" lang="ja-JP" altLang="en-US" baseline="-25000" dirty="0">
              <a:solidFill>
                <a:schemeClr val="accent6"/>
              </a:solidFill>
            </a:endParaRPr>
          </a:p>
        </p:txBody>
      </p:sp>
      <p:cxnSp>
        <p:nvCxnSpPr>
          <p:cNvPr id="41" name="直線コネクタ 40"/>
          <p:cNvCxnSpPr>
            <a:stCxn id="7" idx="3"/>
          </p:cNvCxnSpPr>
          <p:nvPr/>
        </p:nvCxnSpPr>
        <p:spPr>
          <a:xfrm>
            <a:off x="2051720" y="3248980"/>
            <a:ext cx="42844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endCxn id="39" idx="0"/>
          </p:cNvCxnSpPr>
          <p:nvPr/>
        </p:nvCxnSpPr>
        <p:spPr>
          <a:xfrm>
            <a:off x="6336196" y="3248980"/>
            <a:ext cx="0" cy="19566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>
            <a:endCxn id="33" idx="0"/>
          </p:cNvCxnSpPr>
          <p:nvPr/>
        </p:nvCxnSpPr>
        <p:spPr>
          <a:xfrm>
            <a:off x="4897263" y="3248980"/>
            <a:ext cx="0" cy="4680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>
            <a:endCxn id="26" idx="0"/>
          </p:cNvCxnSpPr>
          <p:nvPr/>
        </p:nvCxnSpPr>
        <p:spPr>
          <a:xfrm>
            <a:off x="4180602" y="3248980"/>
            <a:ext cx="0" cy="1206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4535996" y="55670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c</a:t>
            </a:r>
            <a:r>
              <a:rPr lang="en-US" altLang="ja-JP" dirty="0" smtClean="0"/>
              <a:t>ounters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436096" y="5197673"/>
            <a:ext cx="46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6"/>
                </a:solidFill>
              </a:rPr>
              <a:t>…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83568" y="1645970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000" dirty="0" smtClean="0"/>
              <a:t>Pushdown counter machines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000" dirty="0" smtClean="0"/>
              <a:t>2-way counter machines</a:t>
            </a:r>
            <a:endParaRPr kumimoji="1" lang="ja-JP" altLang="en-US" sz="2000" dirty="0"/>
          </a:p>
        </p:txBody>
      </p:sp>
      <p:grpSp>
        <p:nvGrpSpPr>
          <p:cNvPr id="48" name="グループ化 47"/>
          <p:cNvGrpSpPr/>
          <p:nvPr/>
        </p:nvGrpSpPr>
        <p:grpSpPr>
          <a:xfrm>
            <a:off x="7325409" y="4042662"/>
            <a:ext cx="927798" cy="1902273"/>
            <a:chOff x="7325409" y="4042662"/>
            <a:chExt cx="927798" cy="1902273"/>
          </a:xfrm>
        </p:grpSpPr>
        <p:cxnSp>
          <p:nvCxnSpPr>
            <p:cNvPr id="40" name="直線コネクタ 39"/>
            <p:cNvCxnSpPr/>
            <p:nvPr/>
          </p:nvCxnSpPr>
          <p:spPr>
            <a:xfrm flipV="1">
              <a:off x="7452320" y="5205676"/>
              <a:ext cx="648072" cy="1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正方形/長方形 41"/>
            <p:cNvSpPr/>
            <p:nvPr/>
          </p:nvSpPr>
          <p:spPr>
            <a:xfrm>
              <a:off x="7591690" y="4828341"/>
              <a:ext cx="369332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7591690" y="4437112"/>
              <a:ext cx="369332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7591690" y="4042662"/>
              <a:ext cx="369332" cy="3693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7579539" y="4067780"/>
                  <a:ext cx="3936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539" y="4067780"/>
                  <a:ext cx="393633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7591690" y="4806444"/>
                  <a:ext cx="3936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690" y="4806444"/>
                  <a:ext cx="39363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7591690" y="4430216"/>
                  <a:ext cx="3952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690" y="4430216"/>
                  <a:ext cx="39523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テキスト ボックス 46"/>
            <p:cNvSpPr txBox="1"/>
            <p:nvPr/>
          </p:nvSpPr>
          <p:spPr>
            <a:xfrm>
              <a:off x="7325409" y="5575603"/>
              <a:ext cx="927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/>
                <a:t>stack</a:t>
              </a: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6336196" y="3248980"/>
            <a:ext cx="1453112" cy="793682"/>
            <a:chOff x="6336196" y="3248980"/>
            <a:chExt cx="1453112" cy="793682"/>
          </a:xfrm>
        </p:grpSpPr>
        <p:cxnSp>
          <p:nvCxnSpPr>
            <p:cNvPr id="23" name="直線矢印コネクタ 22"/>
            <p:cNvCxnSpPr>
              <a:endCxn id="44" idx="0"/>
            </p:cNvCxnSpPr>
            <p:nvPr/>
          </p:nvCxnSpPr>
          <p:spPr>
            <a:xfrm flipH="1">
              <a:off x="7776356" y="3248980"/>
              <a:ext cx="12952" cy="7936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>
              <a:off x="6336196" y="3248980"/>
              <a:ext cx="1453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グループ化 62"/>
          <p:cNvGrpSpPr/>
          <p:nvPr/>
        </p:nvGrpSpPr>
        <p:grpSpPr>
          <a:xfrm>
            <a:off x="898564" y="4614882"/>
            <a:ext cx="2308732" cy="1515575"/>
            <a:chOff x="898564" y="4614882"/>
            <a:chExt cx="2308732" cy="1515575"/>
          </a:xfrm>
        </p:grpSpPr>
        <p:grpSp>
          <p:nvGrpSpPr>
            <p:cNvPr id="50" name="グループ化 49"/>
            <p:cNvGrpSpPr/>
            <p:nvPr/>
          </p:nvGrpSpPr>
          <p:grpSpPr>
            <a:xfrm>
              <a:off x="898564" y="4614882"/>
              <a:ext cx="2308732" cy="598422"/>
              <a:chOff x="898564" y="4614882"/>
              <a:chExt cx="2308732" cy="598422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3099284" y="4614882"/>
                <a:ext cx="108012" cy="5827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898564" y="4630513"/>
                <a:ext cx="108012" cy="5827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9" name="テキスト ボックス 58"/>
            <p:cNvSpPr txBox="1"/>
            <p:nvPr/>
          </p:nvSpPr>
          <p:spPr>
            <a:xfrm>
              <a:off x="1256386" y="5761125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/>
                <a:t>e</a:t>
              </a:r>
              <a:r>
                <a:rPr lang="en-US" altLang="ja-JP" dirty="0" smtClean="0"/>
                <a:t>nd markers</a:t>
              </a:r>
              <a:endParaRPr kumimoji="1" lang="ja-JP" altLang="en-US" dirty="0"/>
            </a:p>
          </p:txBody>
        </p:sp>
        <p:cxnSp>
          <p:nvCxnSpPr>
            <p:cNvPr id="54" name="カギ線コネクタ 53"/>
            <p:cNvCxnSpPr>
              <a:stCxn id="59" idx="3"/>
              <a:endCxn id="49" idx="2"/>
            </p:cNvCxnSpPr>
            <p:nvPr/>
          </p:nvCxnSpPr>
          <p:spPr>
            <a:xfrm flipV="1">
              <a:off x="2768554" y="5197673"/>
              <a:ext cx="384736" cy="748118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カギ線コネクタ 61"/>
            <p:cNvCxnSpPr>
              <a:stCxn id="59" idx="1"/>
              <a:endCxn id="56" idx="2"/>
            </p:cNvCxnSpPr>
            <p:nvPr/>
          </p:nvCxnSpPr>
          <p:spPr>
            <a:xfrm rot="10800000">
              <a:off x="952570" y="5213305"/>
              <a:ext cx="303816" cy="732487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カギ線コネクタ 66"/>
          <p:cNvCxnSpPr>
            <a:stCxn id="7" idx="2"/>
            <a:endCxn id="13" idx="0"/>
          </p:cNvCxnSpPr>
          <p:nvPr/>
        </p:nvCxnSpPr>
        <p:spPr>
          <a:xfrm rot="16200000" flipH="1">
            <a:off x="1341080" y="3959620"/>
            <a:ext cx="1421281" cy="36004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カギ線コネクタ 68"/>
          <p:cNvCxnSpPr>
            <a:stCxn id="7" idx="2"/>
          </p:cNvCxnSpPr>
          <p:nvPr/>
        </p:nvCxnSpPr>
        <p:spPr>
          <a:xfrm rot="5400000">
            <a:off x="960715" y="3943943"/>
            <a:ext cx="1425929" cy="39604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カギ線コネクタ 74"/>
          <p:cNvCxnSpPr>
            <a:stCxn id="7" idx="2"/>
          </p:cNvCxnSpPr>
          <p:nvPr/>
        </p:nvCxnSpPr>
        <p:spPr>
          <a:xfrm rot="16200000" flipH="1">
            <a:off x="1707994" y="3592706"/>
            <a:ext cx="1416635" cy="108922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6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4" dur="indefinite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Formal definition of pushdown counter machines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988840"/>
                <a:ext cx="8229600" cy="33619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sz="2000" dirty="0" smtClean="0"/>
                  <a:t>For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𝑘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≥0, </m:t>
                    </m:r>
                  </m:oMath>
                </a14:m>
                <a:r>
                  <a:rPr kumimoji="1" lang="en-US" altLang="ja-JP" sz="2000" dirty="0" smtClean="0"/>
                  <a:t>a</a:t>
                </a:r>
                <a:r>
                  <a:rPr kumimoji="1" lang="en-US" altLang="ja-JP" sz="2000" dirty="0" smtClean="0">
                    <a:solidFill>
                      <a:schemeClr val="accent5"/>
                    </a:solidFill>
                  </a:rPr>
                  <a:t> pushdown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solidFill>
                          <a:schemeClr val="accent5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kumimoji="1" lang="en-US" altLang="ja-JP" sz="2000" dirty="0" smtClean="0">
                    <a:solidFill>
                      <a:schemeClr val="accent5"/>
                    </a:solidFill>
                  </a:rPr>
                  <a:t>-counter machine</a:t>
                </a:r>
                <a:r>
                  <a:rPr lang="en-US" altLang="ja-JP" sz="2000" dirty="0"/>
                  <a:t> </a:t>
                </a:r>
                <a:r>
                  <a:rPr kumimoji="1" lang="en-US" altLang="ja-JP" sz="2000" dirty="0" smtClean="0"/>
                  <a:t>is a 7-tuple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𝑄</m:t>
                        </m:r>
                        <m:r>
                          <a:rPr kumimoji="1" lang="en-US" altLang="ja-JP" sz="2000" b="0" i="1" smtClean="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l-GR" altLang="ja-JP" sz="2000" b="0" i="1" smtClean="0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1" lang="el-GR" altLang="ja-JP" sz="2000" b="0" i="1" smtClean="0">
                            <a:latin typeface="Cambria Math"/>
                            <a:ea typeface="Cambria Math"/>
                          </a:rPr>
                          <m:t>Γ</m:t>
                        </m:r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kumimoji="1" lang="ja-JP" altLang="en-US" sz="2000" b="0" i="1" smtClean="0"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0,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  <a:ea typeface="Cambria Math"/>
                              </a:rPr>
                              <m:t>0,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kumimoji="1" lang="en-US" altLang="ja-JP" sz="20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</m:d>
                  </m:oMath>
                </a14:m>
                <a:r>
                  <a:rPr kumimoji="1" lang="en-US" altLang="ja-JP" sz="2000" dirty="0" smtClean="0"/>
                  <a:t>, where</a:t>
                </a:r>
                <a:r>
                  <a:rPr kumimoji="1" lang="en-US" altLang="ja-JP" sz="24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 smtClean="0"/>
                  <a:t>	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𝑄</m:t>
                    </m:r>
                  </m:oMath>
                </a14:m>
                <a:r>
                  <a:rPr lang="en-US" altLang="ja-JP" sz="2000" dirty="0" smtClean="0"/>
                  <a:t>	a finite set of states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000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l-GR" altLang="ja-JP" sz="2000" b="0" i="1" smtClean="0">
                        <a:latin typeface="Cambria Math"/>
                        <a:ea typeface="Cambria Math"/>
                      </a:rPr>
                      <m:t>Γ</m:t>
                    </m:r>
                  </m:oMath>
                </a14:m>
                <a:r>
                  <a:rPr lang="en-US" altLang="ja-JP" sz="2000" dirty="0" smtClean="0"/>
                  <a:t>	input and stack alphabets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	the bottom stack symbol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ja-JP" sz="2000" dirty="0" smtClean="0"/>
                  <a:t>	the initial state</a:t>
                </a:r>
              </a:p>
              <a:p>
                <a:pPr marL="0" indent="0">
                  <a:buNone/>
                </a:pPr>
                <a:r>
                  <a:rPr lang="en-US" altLang="ja-JP" sz="20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ja-JP" sz="2000" dirty="0" smtClean="0"/>
                  <a:t>	a set of accepting states</a:t>
                </a:r>
              </a:p>
              <a:p>
                <a:pPr marL="0" indent="0">
                  <a:buNone/>
                </a:pPr>
                <a:r>
                  <a:rPr lang="en-US" altLang="ja-JP" sz="2000" dirty="0" smtClean="0"/>
                  <a:t>and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/>
                      </a:rPr>
                      <m:t>𝛿</m:t>
                    </m:r>
                  </m:oMath>
                </a14:m>
                <a:r>
                  <a:rPr lang="en-US" altLang="ja-JP" sz="2000" dirty="0" smtClean="0"/>
                  <a:t> is a relation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𝑄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l-GR" altLang="ja-JP" sz="2000" b="0" i="1" smtClean="0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m:rPr>
                        <m:sty m:val="p"/>
                      </m:rPr>
                      <a:rPr lang="el-GR" altLang="ja-JP" sz="2000" b="0" i="1" smtClean="0">
                        <a:latin typeface="Cambria Math"/>
                        <a:ea typeface="Cambria Math"/>
                      </a:rPr>
                      <m:t>Γ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{0,1}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altLang="ja-JP" sz="2000" b="0" i="1" smtClean="0">
                        <a:latin typeface="Cambria Math"/>
                      </a:rPr>
                      <m:t>𝑄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×{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  <a:ea typeface="Cambria Math"/>
                      </a:rPr>
                      <m:t>R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  <a:ea typeface="Cambria Math"/>
                      </a:rPr>
                      <m:t>}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sz="2000" b="0" i="1" smtClean="0"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/>
                                <a:ea typeface="Cambria Math"/>
                              </a:rPr>
                              <m:t>−1, 0, +1</m:t>
                            </m:r>
                          </m:e>
                        </m:d>
                      </m:e>
                      <m:sup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</m:sup>
                    </m:sSup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ja-JP" sz="2000" dirty="0" smtClean="0"/>
              </a:p>
              <a:p>
                <a:pPr marL="0" indent="0">
                  <a:buNone/>
                </a:pPr>
                <a:endParaRPr lang="en-US" altLang="ja-JP" dirty="0" smtClean="0"/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988840"/>
                <a:ext cx="8229600" cy="3361928"/>
              </a:xfrm>
              <a:blipFill rotWithShape="1">
                <a:blip r:embed="rId2"/>
                <a:stretch>
                  <a:fillRect l="-815" t="-3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6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Reversal-bounded counter machines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18" name="グループ化 17"/>
          <p:cNvGrpSpPr/>
          <p:nvPr/>
        </p:nvGrpSpPr>
        <p:grpSpPr>
          <a:xfrm>
            <a:off x="539552" y="3164195"/>
            <a:ext cx="7560840" cy="1416933"/>
            <a:chOff x="539552" y="1556792"/>
            <a:chExt cx="7560840" cy="1416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539552" y="1988840"/>
                  <a:ext cx="7560840" cy="984885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/>
                    <a:t>For a positive integer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𝑘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≥1</m:t>
                      </m:r>
                    </m:oMath>
                  </a14:m>
                  <a:r>
                    <a:rPr kumimoji="1" lang="en-US" altLang="ja-JP" dirty="0" smtClean="0"/>
                    <a:t>, a counter machine is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accent5"/>
                          </a:solidFill>
                          <a:latin typeface="Cambria Math"/>
                        </a:rPr>
                        <m:t>𝑟</m:t>
                      </m:r>
                    </m:oMath>
                  </a14:m>
                  <a:r>
                    <a:rPr kumimoji="1" lang="en-US" altLang="ja-JP" sz="2000" dirty="0" smtClean="0">
                      <a:solidFill>
                        <a:schemeClr val="accent5"/>
                      </a:solidFill>
                    </a:rPr>
                    <a:t>-reversal </a:t>
                  </a:r>
                  <a:r>
                    <a:rPr kumimoji="1" lang="en-US" altLang="ja-JP" dirty="0" smtClean="0"/>
                    <a:t>if fo</a:t>
                  </a:r>
                  <a:r>
                    <a:rPr lang="en-US" altLang="ja-JP" dirty="0" smtClean="0"/>
                    <a:t>r each of its counters, the number of alternations between non-decreasing mode and non-increasing mode – called </a:t>
                  </a:r>
                  <a:r>
                    <a:rPr lang="en-US" altLang="ja-JP" sz="2000" dirty="0" smtClean="0">
                      <a:solidFill>
                        <a:schemeClr val="accent5"/>
                      </a:solidFill>
                    </a:rPr>
                    <a:t>reversal</a:t>
                  </a:r>
                  <a:r>
                    <a:rPr lang="en-US" altLang="ja-JP" dirty="0" smtClean="0"/>
                    <a:t> – is upper-bounded by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latin typeface="Cambria Math"/>
                        </a:rPr>
                        <m:t>𝑟</m:t>
                      </m:r>
                    </m:oMath>
                  </a14:m>
                  <a:r>
                    <a:rPr lang="en-US" altLang="ja-JP" dirty="0" smtClean="0"/>
                    <a:t> in any computation. </a:t>
                  </a:r>
                  <a:r>
                    <a:rPr kumimoji="1" lang="en-US" altLang="ja-JP" dirty="0" smtClean="0"/>
                    <a:t> 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1988840"/>
                  <a:ext cx="7560840" cy="98488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644" t="-2439" r="-1208" b="-9146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片側の 2 つの角を丸めた四角形 13"/>
            <p:cNvSpPr/>
            <p:nvPr/>
          </p:nvSpPr>
          <p:spPr>
            <a:xfrm>
              <a:off x="539552" y="1556792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62442" y="1588150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Definition [Baker and Book 1974, Ibarra 1978]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539552" y="3175228"/>
            <a:ext cx="7560840" cy="1693932"/>
            <a:chOff x="539552" y="3901698"/>
            <a:chExt cx="7560840" cy="16939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539552" y="4333746"/>
                  <a:ext cx="7560840" cy="1261884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chemeClr val="tx1">
                          <a:alpha val="50000"/>
                        </a:schemeClr>
                      </a:solidFill>
                    </a:rPr>
                    <a:t>For a positive integer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/>
                        </a:rPr>
                        <m:t>𝑘</m:t>
                      </m:r>
                      <m:r>
                        <a:rPr kumimoji="1" lang="en-US" altLang="ja-JP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≥1</m:t>
                      </m:r>
                    </m:oMath>
                  </a14:m>
                  <a:r>
                    <a:rPr kumimoji="1" lang="en-US" altLang="ja-JP" dirty="0" smtClean="0">
                      <a:solidFill>
                        <a:schemeClr val="tx1">
                          <a:alpha val="50000"/>
                        </a:schemeClr>
                      </a:solidFill>
                    </a:rPr>
                    <a:t>, a counter machine is </a:t>
                  </a:r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/>
                        </a:rPr>
                        <m:t>𝑟</m:t>
                      </m:r>
                    </m:oMath>
                  </a14:m>
                  <a:r>
                    <a:rPr kumimoji="1" lang="en-US" altLang="ja-JP" sz="2000" dirty="0" smtClean="0">
                      <a:solidFill>
                        <a:schemeClr val="tx1">
                          <a:alpha val="50000"/>
                        </a:schemeClr>
                      </a:solidFill>
                    </a:rPr>
                    <a:t>-reversal </a:t>
                  </a:r>
                  <a:r>
                    <a:rPr kumimoji="1" lang="en-US" altLang="ja-JP" dirty="0" smtClean="0">
                      <a:solidFill>
                        <a:schemeClr val="tx1">
                          <a:alpha val="50000"/>
                        </a:schemeClr>
                      </a:solidFill>
                    </a:rPr>
                    <a:t>if fo</a:t>
                  </a:r>
                  <a:r>
                    <a:rPr lang="en-US" altLang="ja-JP" dirty="0" smtClean="0">
                      <a:solidFill>
                        <a:schemeClr val="tx1">
                          <a:alpha val="50000"/>
                        </a:schemeClr>
                      </a:solidFill>
                    </a:rPr>
                    <a:t>r each of its counters, the number of alternations between non-decreasing mode and non-increasing mode – called </a:t>
                  </a:r>
                  <a:r>
                    <a:rPr lang="en-US" altLang="ja-JP" sz="2000" dirty="0" smtClean="0">
                      <a:solidFill>
                        <a:schemeClr val="tx1">
                          <a:alpha val="50000"/>
                        </a:schemeClr>
                      </a:solidFill>
                    </a:rPr>
                    <a:t>reversal</a:t>
                  </a:r>
                  <a:r>
                    <a:rPr lang="en-US" altLang="ja-JP" dirty="0" smtClean="0">
                      <a:solidFill>
                        <a:schemeClr val="tx1">
                          <a:alpha val="50000"/>
                        </a:schemeClr>
                      </a:solidFill>
                    </a:rPr>
                    <a:t> – is upper-bounded by </a:t>
                  </a:r>
                  <a14:m>
                    <m:oMath xmlns:m="http://schemas.openxmlformats.org/officeDocument/2006/math">
                      <m:r>
                        <a:rPr lang="en-US" altLang="ja-JP" b="0" i="1" smtClean="0">
                          <a:solidFill>
                            <a:schemeClr val="tx1">
                              <a:alpha val="50000"/>
                            </a:schemeClr>
                          </a:solidFill>
                          <a:latin typeface="Cambria Math"/>
                        </a:rPr>
                        <m:t>𝑟</m:t>
                      </m:r>
                    </m:oMath>
                  </a14:m>
                  <a:r>
                    <a:rPr lang="en-US" altLang="ja-JP" dirty="0" smtClean="0">
                      <a:solidFill>
                        <a:schemeClr val="tx1">
                          <a:alpha val="50000"/>
                        </a:schemeClr>
                      </a:solidFill>
                    </a:rPr>
                    <a:t> </a:t>
                  </a:r>
                  <a:r>
                    <a:rPr lang="en-US" altLang="ja-JP" dirty="0" smtClean="0"/>
                    <a:t>in any accepting computation. </a:t>
                  </a:r>
                  <a:r>
                    <a:rPr kumimoji="1" lang="en-US" altLang="ja-JP" dirty="0" smtClean="0"/>
                    <a:t> 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33746"/>
                  <a:ext cx="7560840" cy="126188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44" t="-1914" b="-6220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片側の 2 つの角を丸めた四角形 15"/>
            <p:cNvSpPr/>
            <p:nvPr/>
          </p:nvSpPr>
          <p:spPr>
            <a:xfrm>
              <a:off x="539552" y="3901698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562442" y="3933056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Definition (Equivalent</a:t>
              </a:r>
              <a:r>
                <a:rPr kumimoji="1" lang="en-US" altLang="ja-JP" sz="2000" baseline="30000" dirty="0" smtClean="0">
                  <a:solidFill>
                    <a:schemeClr val="bg1"/>
                  </a:solidFill>
                </a:rPr>
                <a:t>*</a:t>
              </a:r>
              <a:r>
                <a:rPr kumimoji="1" lang="en-US" altLang="ja-JP" sz="2000" dirty="0" smtClean="0">
                  <a:solidFill>
                    <a:schemeClr val="bg1"/>
                  </a:solidFill>
                </a:rPr>
                <a:t>)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39552" y="148478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 finite automaton augmented with 2 counters is Turing-complete.  [Minsky 1961]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9552" y="580526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* This equivalence needs a help of finite state control to remember how many reversals each counter has made. 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5213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kumimoji="1" lang="en-US" altLang="ja-JP" sz="2800" dirty="0" smtClean="0"/>
                  <a:t>-reversal counter and 1-reversal counter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65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988840"/>
                <a:ext cx="8229600" cy="26418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sz="2000" dirty="0" smtClean="0"/>
                  <a:t>One can simulate a counter that makes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kumimoji="1" lang="en-US" altLang="ja-JP" sz="2000" dirty="0" smtClean="0"/>
                  <a:t>-reversals by counters that make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kumimoji="1" lang="en-US" altLang="ja-JP" sz="2000" dirty="0" smtClean="0"/>
                  <a:t> reversal. 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kumimoji="1" lang="en-US" altLang="ja-JP" sz="2000" dirty="0" smtClean="0"/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endParaRPr kumimoji="1" lang="en-US" altLang="ja-JP" sz="2000" dirty="0" smtClean="0"/>
              </a:p>
              <a:p>
                <a:pPr marL="0" indent="0">
                  <a:buNone/>
                </a:pPr>
                <a:r>
                  <a:rPr lang="en-US" altLang="ja-JP" sz="2000" dirty="0" smtClean="0"/>
                  <a:t>This lemma enables us to focus on the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kumimoji="1" lang="en-US" altLang="ja-JP" sz="2000" dirty="0" smtClean="0"/>
                  <a:t>-reversal counter machines.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988840"/>
                <a:ext cx="8229600" cy="2641848"/>
              </a:xfrm>
              <a:blipFill rotWithShape="1">
                <a:blip r:embed="rId3"/>
                <a:stretch>
                  <a:fillRect l="-741" t="-1152" b="-2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539552" y="2852936"/>
            <a:ext cx="7560840" cy="1213865"/>
            <a:chOff x="539552" y="3901698"/>
            <a:chExt cx="7560840" cy="12138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539552" y="4333746"/>
                  <a:ext cx="7560840" cy="781817"/>
                </a:xfrm>
                <a:prstGeom prst="rect">
                  <a:avLst/>
                </a:prstGeom>
                <a:noFill/>
                <a:ln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i="1" dirty="0" smtClean="0"/>
                    <a:t>For any positive integer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/>
                          <a:ea typeface="Cambria Math"/>
                        </a:rPr>
                        <m:t>≥1</m:t>
                      </m:r>
                    </m:oMath>
                  </a14:m>
                  <a:r>
                    <a:rPr kumimoji="1" lang="en-US" altLang="ja-JP" i="1" dirty="0" smtClean="0"/>
                    <a:t>, an </a:t>
                  </a:r>
                  <a14:m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𝑟</m:t>
                      </m:r>
                    </m:oMath>
                  </a14:m>
                  <a:r>
                    <a:rPr kumimoji="1" lang="en-US" altLang="ja-JP" i="1" dirty="0" smtClean="0"/>
                    <a:t>-reversal counter can be simulated by </a:t>
                  </a:r>
                  <a14:m>
                    <m:oMath xmlns:m="http://schemas.openxmlformats.org/officeDocument/2006/math">
                      <m:d>
                        <m:dPr>
                          <m:begChr m:val="⌈"/>
                          <m:endChr m:val="⌉"/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+1</m:t>
                              </m:r>
                            </m:num>
                            <m:den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kumimoji="1" lang="ja-JP" altLang="en-US" i="1" dirty="0" smtClean="0"/>
                    <a:t>        </a:t>
                  </a:r>
                  <a14:m>
                    <m:oMath xmlns:m="http://schemas.openxmlformats.org/officeDocument/2006/math">
                      <m:r>
                        <a:rPr kumimoji="1" lang="en-US" altLang="ja-JP" b="0" i="1" dirty="0" smtClean="0">
                          <a:latin typeface="Cambria Math"/>
                        </a:rPr>
                        <m:t>1</m:t>
                      </m:r>
                    </m:oMath>
                  </a14:m>
                  <a:r>
                    <a:rPr kumimoji="1" lang="en-US" altLang="ja-JP" i="1" dirty="0" smtClean="0"/>
                    <a:t>-reversal counters. </a:t>
                  </a:r>
                  <a:endParaRPr kumimoji="1" lang="ja-JP" altLang="en-US" i="1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4333746"/>
                  <a:ext cx="7560840" cy="78181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44" b="-10769"/>
                  </a:stretch>
                </a:blipFill>
                <a:ln>
                  <a:solidFill>
                    <a:schemeClr val="tx2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片側の 2 つの角を丸めた四角形 8"/>
            <p:cNvSpPr/>
            <p:nvPr/>
          </p:nvSpPr>
          <p:spPr>
            <a:xfrm>
              <a:off x="539552" y="3901698"/>
              <a:ext cx="7560840" cy="432048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2442" y="3933056"/>
              <a:ext cx="69127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chemeClr val="bg1"/>
                  </a:solidFill>
                </a:rPr>
                <a:t>Lemma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56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Classes of counter machines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コンテンツ プレースホルダー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396984899"/>
                  </p:ext>
                </p:extLst>
              </p:nvPr>
            </p:nvGraphicFramePr>
            <p:xfrm>
              <a:off x="457200" y="1447419"/>
              <a:ext cx="7283152" cy="35779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7" name="コンテンツ プレースホルダー 6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396984899"/>
                  </p:ext>
                </p:extLst>
              </p:nvPr>
            </p:nvGraphicFramePr>
            <p:xfrm>
              <a:off x="457200" y="1447419"/>
              <a:ext cx="7283152" cy="35779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67544" y="5313402"/>
                <a:ext cx="77048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 smtClean="0"/>
                  <a:t>For a machine class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kumimoji="1" lang="en-US" altLang="ja-JP" sz="2000" dirty="0" smtClean="0"/>
                  <a:t>, by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𝑀</m:t>
                    </m:r>
                    <m:r>
                      <a:rPr kumimoji="1" lang="en-US" altLang="ja-JP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kumimoji="1" lang="en-US" altLang="ja-JP" sz="2000" dirty="0" smtClean="0"/>
                  <a:t>, we denote the set of all languages accepted by a machine in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𝑀</m:t>
                    </m:r>
                  </m:oMath>
                </a14:m>
                <a:r>
                  <a:rPr kumimoji="1" lang="en-US" altLang="ja-JP" sz="2000" dirty="0" smtClean="0"/>
                  <a:t>.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313402"/>
                <a:ext cx="7704856" cy="707886"/>
              </a:xfrm>
              <a:prstGeom prst="rect">
                <a:avLst/>
              </a:prstGeom>
              <a:blipFill rotWithShape="1">
                <a:blip r:embed="rId11"/>
                <a:stretch>
                  <a:fillRect l="-870" t="-4310" b="-146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4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Classes of counter machines (cont.)</a:t>
            </a:r>
            <a:endParaRPr kumimoji="1" lang="ja-JP" altLang="en-US" sz="28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2011/8/18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Automata and Formal Languages (AFL 2011)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67544" y="1988840"/>
                <a:ext cx="8229600" cy="292988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/>
                      </a:rPr>
                      <m:t>DFA</m:t>
                    </m:r>
                    <m:r>
                      <a:rPr kumimoji="1" lang="en-US" altLang="ja-JP" sz="20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/>
                      </a:rPr>
                      <m:t>DCM</m:t>
                    </m:r>
                    <m:d>
                      <m:dPr>
                        <m:ctrlPr>
                          <a:rPr kumimoji="1"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kumimoji="1" lang="en-US" altLang="ja-JP" sz="2000" b="0" dirty="0" smtClean="0"/>
              </a:p>
              <a:p>
                <a:pPr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smtClean="0">
                        <a:latin typeface="Cambria Math"/>
                      </a:rPr>
                      <m:t>N</m:t>
                    </m:r>
                    <m:r>
                      <m:rPr>
                        <m:nor/>
                      </m:rPr>
                      <a:rPr lang="en-US" altLang="ja-JP" sz="2000">
                        <a:latin typeface="Cambria Math"/>
                      </a:rPr>
                      <m:t>FA</m:t>
                    </m:r>
                    <m:r>
                      <a:rPr lang="en-US" altLang="ja-JP" sz="20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</a:rPr>
                      <m:t>N</m:t>
                    </m:r>
                    <m:r>
                      <m:rPr>
                        <m:nor/>
                      </m:rPr>
                      <a:rPr lang="en-US" altLang="ja-JP" sz="2000">
                        <a:latin typeface="Cambria Math"/>
                      </a:rPr>
                      <m:t>CM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altLang="ja-JP" sz="2000" dirty="0" smtClean="0"/>
              </a:p>
              <a:p>
                <a:pPr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</a:rPr>
                      <m:t>PD</m:t>
                    </m:r>
                    <m:r>
                      <m:rPr>
                        <m:nor/>
                      </m:rPr>
                      <a:rPr lang="en-US" altLang="ja-JP" sz="2000">
                        <a:latin typeface="Cambria Math"/>
                      </a:rPr>
                      <m:t>A</m:t>
                    </m:r>
                    <m:r>
                      <a:rPr lang="en-US" altLang="ja-JP" sz="20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00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</a:rPr>
                      <m:t>P</m:t>
                    </m:r>
                    <m:r>
                      <m:rPr>
                        <m:nor/>
                      </m:rPr>
                      <a:rPr lang="en-US" altLang="ja-JP" sz="2000">
                        <a:latin typeface="Cambria Math"/>
                      </a:rPr>
                      <m:t>CM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smtClean="0">
                        <a:latin typeface="Cambria Math"/>
                      </a:rPr>
                      <m:t>N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</a:rPr>
                      <m:t>PD</m:t>
                    </m:r>
                    <m:r>
                      <m:rPr>
                        <m:nor/>
                      </m:rPr>
                      <a:rPr lang="en-US" altLang="ja-JP" sz="2000">
                        <a:latin typeface="Cambria Math"/>
                      </a:rPr>
                      <m:t>A</m:t>
                    </m:r>
                    <m:r>
                      <a:rPr lang="en-US" altLang="ja-JP" sz="2000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</a:rPr>
                      <m:t>NPC</m:t>
                    </m:r>
                    <m:r>
                      <m:rPr>
                        <m:nor/>
                      </m:rPr>
                      <a:rPr lang="en-US" altLang="ja-JP" sz="2000">
                        <a:latin typeface="Cambria Math"/>
                      </a:rPr>
                      <m:t>M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altLang="ja-JP" sz="2000" dirty="0"/>
              </a:p>
              <a:p>
                <a:pPr>
                  <a:buFont typeface="Wingdings" pitchFamily="2" charset="2"/>
                  <a:buChar char="n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smtClean="0">
                        <a:latin typeface="Cambria Math"/>
                      </a:rPr>
                      <m:t>D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</a:rPr>
                      <m:t>CM</m:t>
                    </m:r>
                    <m:r>
                      <a:rPr lang="en-US" altLang="ja-JP" sz="2000" i="1">
                        <a:latin typeface="Cambria Math"/>
                      </a:rPr>
                      <m:t>=</m:t>
                    </m:r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altLang="ja-JP" sz="20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ja-JP" sz="2000" b="0" i="1" smtClean="0">
                            <a:latin typeface="Cambria Math"/>
                          </a:rPr>
                          <m:t>𝑘</m:t>
                        </m:r>
                        <m: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  <m:t>≥0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altLang="ja-JP" sz="2000">
                            <a:latin typeface="Cambria Math"/>
                          </a:rPr>
                          <m:t>DCM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ja-JP" sz="2000" dirty="0" smtClean="0"/>
                  <a:t> is the class of deterministic counter machines. </a:t>
                </a:r>
              </a:p>
              <a:p>
                <a:pPr marL="0" indent="0">
                  <a:buNone/>
                </a:pPr>
                <a:endParaRPr lang="en-US" altLang="ja-JP" sz="2000" dirty="0"/>
              </a:p>
              <a:p>
                <a:pPr marL="0" indent="0">
                  <a:buNone/>
                </a:pPr>
                <a:r>
                  <a:rPr lang="en-US" altLang="ja-JP" sz="2000" dirty="0" smtClean="0"/>
                  <a:t>Note that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000" b="0" i="0" smtClean="0">
                            <a:latin typeface="Cambria Math"/>
                            <a:ea typeface="Cambria Math"/>
                          </a:rPr>
                          <m:t>DFA</m:t>
                        </m:r>
                      </m:e>
                    </m:d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altLang="ja-JP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000" b="0" i="0" smtClean="0">
                            <a:latin typeface="Cambria Math"/>
                            <a:ea typeface="Cambria Math"/>
                          </a:rPr>
                          <m:t>NFA</m:t>
                        </m:r>
                      </m:e>
                    </m:d>
                    <m:r>
                      <a:rPr lang="en-US" altLang="ja-JP" sz="2000" i="1">
                        <a:latin typeface="Cambria Math"/>
                        <a:ea typeface="Cambria Math"/>
                      </a:rPr>
                      <m:t>⊊</m:t>
                    </m:r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  <a:ea typeface="Cambria Math"/>
                      </a:rPr>
                      <m:t>DPDA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⊊</m:t>
                    </m:r>
                    <m:r>
                      <a:rPr lang="en-US" altLang="ja-JP" sz="2000" i="1" smtClean="0">
                        <a:latin typeface="Cambria Math"/>
                        <a:ea typeface="Cambria Math"/>
                      </a:rPr>
                      <m:t>ℒ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/>
                        <a:ea typeface="Cambria Math"/>
                      </a:rPr>
                      <m:t>NPDA</m:t>
                    </m:r>
                    <m:r>
                      <a:rPr lang="en-US" altLang="ja-JP" sz="20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ja-JP" sz="2000" dirty="0" smtClean="0"/>
                  <a:t>.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6" name="コンテンツ プレースホルダー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67544" y="1988840"/>
                <a:ext cx="8229600" cy="2929880"/>
              </a:xfrm>
              <a:blipFill rotWithShape="1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8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アース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718</TotalTime>
  <Words>2313</Words>
  <Application>Microsoft Office PowerPoint</Application>
  <PresentationFormat>画面に合わせる (4:3)</PresentationFormat>
  <Paragraphs>354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アース</vt:lpstr>
      <vt:lpstr>Characterizations of Bounded Semilinear Languages by One-way and Two-way Deterministic Machines</vt:lpstr>
      <vt:lpstr>Conceptual diagram of a counter machine</vt:lpstr>
      <vt:lpstr>Conceptual diagram of a counter machine</vt:lpstr>
      <vt:lpstr>Variants of counter machine</vt:lpstr>
      <vt:lpstr>Formal definition of pushdown counter machines</vt:lpstr>
      <vt:lpstr>Reversal-bounded counter machines</vt:lpstr>
      <vt:lpstr>r-reversal counter and 1-reversal counter</vt:lpstr>
      <vt:lpstr>Classes of counter machines</vt:lpstr>
      <vt:lpstr>Classes of counter machines (cont.)</vt:lpstr>
      <vt:lpstr>Semilinear sets</vt:lpstr>
      <vt:lpstr>Bounded semilinear languages</vt:lpstr>
      <vt:lpstr>Finite-turn machines</vt:lpstr>
      <vt:lpstr>Main theorem</vt:lpstr>
      <vt:lpstr>Main theorem</vt:lpstr>
      <vt:lpstr>Proof direction for 1→4, 1→5</vt:lpstr>
      <vt:lpstr>Letter-bounded to bounded</vt:lpstr>
      <vt:lpstr>Proof direction for 1→4, 1→5</vt:lpstr>
      <vt:lpstr>Deterministic decomposition</vt:lpstr>
      <vt:lpstr>Main theorem</vt:lpstr>
      <vt:lpstr>Proof for 2→1</vt:lpstr>
      <vt:lpstr>Proof for 2→1</vt:lpstr>
      <vt:lpstr>Proof for 2→1</vt:lpstr>
      <vt:lpstr>Main theorem</vt:lpstr>
      <vt:lpstr>Acknowledgements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Characterizations of Bounded Semilinear Languages by One-way and Two-way Deterministic Machines</dc:title>
  <dc:creator>Shinnosuke</dc:creator>
  <cp:lastModifiedBy>Shinnosuke</cp:lastModifiedBy>
  <cp:revision>386</cp:revision>
  <dcterms:created xsi:type="dcterms:W3CDTF">2011-07-06T00:28:01Z</dcterms:created>
  <dcterms:modified xsi:type="dcterms:W3CDTF">2011-08-09T02:39:54Z</dcterms:modified>
</cp:coreProperties>
</file>