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8" r:id="rId2"/>
    <p:sldId id="284" r:id="rId3"/>
    <p:sldId id="260" r:id="rId4"/>
    <p:sldId id="285" r:id="rId5"/>
    <p:sldId id="262" r:id="rId6"/>
    <p:sldId id="263" r:id="rId7"/>
    <p:sldId id="264" r:id="rId8"/>
    <p:sldId id="265" r:id="rId9"/>
    <p:sldId id="266" r:id="rId10"/>
    <p:sldId id="287" r:id="rId11"/>
    <p:sldId id="267" r:id="rId12"/>
    <p:sldId id="268" r:id="rId13"/>
    <p:sldId id="269" r:id="rId14"/>
    <p:sldId id="270" r:id="rId15"/>
    <p:sldId id="290" r:id="rId16"/>
    <p:sldId id="296" r:id="rId17"/>
    <p:sldId id="271" r:id="rId18"/>
    <p:sldId id="291" r:id="rId19"/>
    <p:sldId id="272" r:id="rId20"/>
    <p:sldId id="273" r:id="rId21"/>
    <p:sldId id="274" r:id="rId22"/>
    <p:sldId id="288" r:id="rId23"/>
    <p:sldId id="293" r:id="rId24"/>
    <p:sldId id="295" r:id="rId25"/>
    <p:sldId id="294" r:id="rId26"/>
    <p:sldId id="275" r:id="rId27"/>
    <p:sldId id="276" r:id="rId28"/>
    <p:sldId id="277" r:id="rId29"/>
    <p:sldId id="292" r:id="rId30"/>
    <p:sldId id="278" r:id="rId31"/>
    <p:sldId id="279" r:id="rId32"/>
    <p:sldId id="280" r:id="rId33"/>
    <p:sldId id="281" r:id="rId34"/>
    <p:sldId id="282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800" y="8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891184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 am not sure if we need this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Mention that we get the topics using</a:t>
            </a:r>
            <a:r>
              <a:rPr lang="en-US" baseline="0" dirty="0" smtClean="0"/>
              <a:t> keywords and </a:t>
            </a:r>
            <a:r>
              <a:rPr lang="en-US" baseline="0" dirty="0" err="1" smtClean="0"/>
              <a:t>hashtags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One side doesnt retweet the other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Cross edges important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55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Discussions are common across sides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Rwc increases, clustering coeff increases (network turtles up)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Tie strength increases -&gt; users retweet others from their own side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Rwc increases, clustering coeff increases (network turtles up)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Tie strength increases -&gt; users retweet others from their own side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Bimotifs in the reply network increase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Todo: push code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Only focus on a few of those. For the rest, refer to the paper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This will go away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Probably will go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73100" y="3835400"/>
            <a:ext cx="11658600" cy="3886200"/>
          </a:xfrm>
          <a:prstGeom prst="rect">
            <a:avLst/>
          </a:prstGeom>
        </p:spPr>
        <p:txBody>
          <a:bodyPr/>
          <a:lstStyle>
            <a:lvl1pPr>
              <a:defRPr sz="10400" spc="20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2070100"/>
            <a:ext cx="11658600" cy="17780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>
            <a:spLocks noGrp="1"/>
          </p:cNvSpPr>
          <p:nvPr>
            <p:ph type="pic" sz="quarter" idx="13"/>
          </p:nvPr>
        </p:nvSpPr>
        <p:spPr>
          <a:xfrm>
            <a:off x="6502400" y="4813300"/>
            <a:ext cx="5600700" cy="40513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Image"/>
          <p:cNvSpPr>
            <a:spLocks noGrp="1"/>
          </p:cNvSpPr>
          <p:nvPr>
            <p:ph type="pic" sz="quarter" idx="14"/>
          </p:nvPr>
        </p:nvSpPr>
        <p:spPr>
          <a:xfrm>
            <a:off x="6502400" y="1079500"/>
            <a:ext cx="5600700" cy="34290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Image"/>
          <p:cNvSpPr>
            <a:spLocks noGrp="1"/>
          </p:cNvSpPr>
          <p:nvPr>
            <p:ph type="pic" sz="half" idx="15"/>
          </p:nvPr>
        </p:nvSpPr>
        <p:spPr>
          <a:xfrm>
            <a:off x="897846" y="1079500"/>
            <a:ext cx="4978401" cy="77851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>
            <a:spLocks noGrp="1"/>
          </p:cNvSpPr>
          <p:nvPr>
            <p:ph type="pic" sz="half" idx="13"/>
          </p:nvPr>
        </p:nvSpPr>
        <p:spPr>
          <a:xfrm>
            <a:off x="6807200" y="1079500"/>
            <a:ext cx="5295900" cy="77851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Image"/>
          <p:cNvSpPr>
            <a:spLocks noGrp="1"/>
          </p:cNvSpPr>
          <p:nvPr>
            <p:ph type="pic" sz="half" idx="14"/>
          </p:nvPr>
        </p:nvSpPr>
        <p:spPr>
          <a:xfrm>
            <a:off x="889000" y="1079500"/>
            <a:ext cx="5295900" cy="77851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5522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— 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673100" y="6483350"/>
            <a:ext cx="11658600" cy="5588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t>— Johnny Appleseed</a:t>
            </a:r>
          </a:p>
        </p:txBody>
      </p:sp>
      <p:sp>
        <p:nvSpPr>
          <p:cNvPr id="124" name="Type a quote here."/>
          <p:cNvSpPr txBox="1">
            <a:spLocks noGrp="1"/>
          </p:cNvSpPr>
          <p:nvPr>
            <p:ph type="body" sz="quarter" idx="14"/>
          </p:nvPr>
        </p:nvSpPr>
        <p:spPr>
          <a:xfrm>
            <a:off x="673100" y="5317839"/>
            <a:ext cx="11658600" cy="105756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5800" cap="all" spc="46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defTabSz="914400"/>
            <a:r>
              <a:t>Type a quote here.</a:t>
            </a:r>
          </a:p>
        </p:txBody>
      </p:sp>
      <p:sp>
        <p:nvSpPr>
          <p:cNvPr id="125" name="”"/>
          <p:cNvSpPr txBox="1">
            <a:spLocks noGrp="1"/>
          </p:cNvSpPr>
          <p:nvPr>
            <p:ph type="body" sz="quarter" idx="15"/>
          </p:nvPr>
        </p:nvSpPr>
        <p:spPr>
          <a:xfrm>
            <a:off x="6113659" y="7061200"/>
            <a:ext cx="779541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z="9000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”</a:t>
            </a:r>
          </a:p>
        </p:txBody>
      </p:sp>
      <p:sp>
        <p:nvSpPr>
          <p:cNvPr id="126" name="“"/>
          <p:cNvSpPr txBox="1">
            <a:spLocks noGrp="1"/>
          </p:cNvSpPr>
          <p:nvPr>
            <p:ph type="body" sz="quarter" idx="16"/>
          </p:nvPr>
        </p:nvSpPr>
        <p:spPr>
          <a:xfrm>
            <a:off x="6113659" y="2565400"/>
            <a:ext cx="779541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z="9000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13"/>
          </p:nvPr>
        </p:nvSpPr>
        <p:spPr>
          <a:xfrm>
            <a:off x="-5645" y="0"/>
            <a:ext cx="13004801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533400" y="3479800"/>
            <a:ext cx="11938000" cy="57658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73100" y="1168400"/>
            <a:ext cx="11658600" cy="13335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400" spc="14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508000"/>
            <a:ext cx="11658600" cy="6731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876300" y="2330450"/>
            <a:ext cx="11277600" cy="64770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1320800"/>
            <a:ext cx="11658600" cy="4953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z="10400" spc="20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z="10400" spc="208"/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mage"/>
          <p:cNvSpPr>
            <a:spLocks noGrp="1"/>
          </p:cNvSpPr>
          <p:nvPr>
            <p:ph type="pic" sz="half" idx="13"/>
          </p:nvPr>
        </p:nvSpPr>
        <p:spPr>
          <a:xfrm>
            <a:off x="6191619" y="1082886"/>
            <a:ext cx="5880101" cy="7747001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673100" y="4191000"/>
            <a:ext cx="4889500" cy="35814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7400" spc="148"/>
            </a:lvl1pPr>
          </a:lstStyle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2844800"/>
            <a:ext cx="4889500" cy="13589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sz="half" idx="13"/>
          </p:nvPr>
        </p:nvSpPr>
        <p:spPr>
          <a:xfrm>
            <a:off x="6172200" y="2324089"/>
            <a:ext cx="5943600" cy="6568573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donec quis nunc"/>
          <p:cNvSpPr txBox="1">
            <a:spLocks noGrp="1"/>
          </p:cNvSpPr>
          <p:nvPr>
            <p:ph type="body" sz="quarter" idx="14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3100" y="2603500"/>
            <a:ext cx="4775200" cy="60198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2400" spc="48"/>
            </a:lvl1pPr>
            <a:lvl2pPr>
              <a:spcBef>
                <a:spcPts val="2800"/>
              </a:spcBef>
              <a:defRPr sz="2400" spc="48"/>
            </a:lvl2pPr>
            <a:lvl3pPr>
              <a:spcBef>
                <a:spcPts val="2800"/>
              </a:spcBef>
              <a:defRPr sz="2400" spc="48"/>
            </a:lvl3pPr>
            <a:lvl4pPr>
              <a:spcBef>
                <a:spcPts val="2800"/>
              </a:spcBef>
              <a:defRPr sz="2400" spc="48"/>
            </a:lvl4pPr>
            <a:lvl5pPr>
              <a:spcBef>
                <a:spcPts val="2800"/>
              </a:spcBef>
              <a:defRPr sz="2400" spc="4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1320800"/>
            <a:ext cx="11658600" cy="7467600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2387600"/>
            <a:ext cx="11658600" cy="645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4278"/>
            <a:ext cx="327168" cy="33760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400" cap="all" spc="28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ransition xmlns:p14="http://schemas.microsoft.com/office/powerpoint/2010/main"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381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762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1143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1524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1905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2286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2667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3048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3429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mmathioudakis.github.io/polarization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208862" y="2154352"/>
            <a:ext cx="12118187" cy="3892338"/>
          </a:xfrm>
          <a:prstGeom prst="rect">
            <a:avLst/>
          </a:prstGeom>
        </p:spPr>
        <p:txBody>
          <a:bodyPr lIns="145622" tIns="145622" rIns="145622" bIns="145622" anchor="b" anchorCtr="0">
            <a:normAutofit/>
          </a:bodyPr>
          <a:lstStyle/>
          <a:p>
            <a:pPr marL="728228" indent="616971">
              <a:buClr>
                <a:schemeClr val="dk1"/>
              </a:buClr>
              <a:buSzPct val="30555"/>
            </a:pPr>
            <a:r>
              <a:rPr lang="en-US" sz="4400" cap="none" dirty="0" smtClean="0"/>
              <a:t>The Effect of Collective </a:t>
            </a:r>
            <a:r>
              <a:rPr lang="en-US" sz="4400" cap="none" dirty="0"/>
              <a:t>A</a:t>
            </a:r>
            <a:r>
              <a:rPr lang="en-US" sz="4400" cap="none" dirty="0" smtClean="0"/>
              <a:t>ttention on </a:t>
            </a:r>
            <a:r>
              <a:rPr lang="en-US" sz="4400" cap="none" dirty="0"/>
              <a:t>C</a:t>
            </a:r>
            <a:r>
              <a:rPr lang="en-US" sz="4400" cap="none" dirty="0" smtClean="0"/>
              <a:t>ontroversial Debates on Social media</a:t>
            </a:r>
            <a:endParaRPr lang="en" sz="4400" cap="none" dirty="0"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443307" y="6456956"/>
            <a:ext cx="12118187" cy="1895538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 sz="2800" b="1" cap="none" dirty="0" smtClean="0"/>
              <a:t>Kiran Garimella</a:t>
            </a:r>
            <a:r>
              <a:rPr lang="en" sz="2800" cap="none" dirty="0" smtClean="0"/>
              <a:t>, Gianmarco De Francisci Morales, Aristides Gionis And Michael Mathioudakis</a:t>
            </a:r>
            <a:endParaRPr lang="en" sz="2800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2" y="8709596"/>
            <a:ext cx="2929178" cy="741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22249" b="43730"/>
          <a:stretch/>
        </p:blipFill>
        <p:spPr>
          <a:xfrm>
            <a:off x="10424679" y="8533220"/>
            <a:ext cx="2368446" cy="104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77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 dirty="0"/>
              <a:t>This </a:t>
            </a:r>
            <a:r>
              <a:rPr lang="en" dirty="0" smtClean="0"/>
              <a:t>paper</a:t>
            </a:r>
            <a:r>
              <a:rPr lang="mr-IN" dirty="0" smtClean="0"/>
              <a:t>…</a:t>
            </a:r>
            <a:endParaRPr lang="en" dirty="0"/>
          </a:p>
        </p:txBody>
      </p:sp>
      <p:sp>
        <p:nvSpPr>
          <p:cNvPr id="107" name="Shape 107"/>
          <p:cNvSpPr txBox="1">
            <a:spLocks noGrp="1"/>
          </p:cNvSpPr>
          <p:nvPr>
            <p:ph type="body" idx="4294967295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 smtClean="0"/>
              <a:t>Analyse </a:t>
            </a:r>
            <a:r>
              <a:rPr lang="en-US" sz="3600" dirty="0" smtClean="0"/>
              <a:t>c</a:t>
            </a:r>
            <a:r>
              <a:rPr lang="en" sz="3600" dirty="0" smtClean="0"/>
              <a:t>ontroversial </a:t>
            </a:r>
            <a:r>
              <a:rPr lang="en" sz="3600" dirty="0"/>
              <a:t>debates over time</a:t>
            </a:r>
          </a:p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Particularly when there is an increased collective attention</a:t>
            </a:r>
          </a:p>
          <a:p>
            <a:pPr marL="1547485" lvl="1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When an external ‘event’ </a:t>
            </a:r>
            <a:r>
              <a:rPr lang="en" sz="3600" dirty="0" smtClean="0"/>
              <a:t>happens</a:t>
            </a:r>
            <a:endParaRPr lang="en" sz="3600" dirty="0"/>
          </a:p>
        </p:txBody>
      </p:sp>
    </p:spTree>
    <p:extLst>
      <p:ext uri="{BB962C8B-B14F-4D97-AF65-F5344CB8AC3E}">
        <p14:creationId xmlns:p14="http://schemas.microsoft.com/office/powerpoint/2010/main" val="17546964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Why do we need this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4294967295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Polarization everywhere!</a:t>
            </a:r>
          </a:p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Increasing over the years</a:t>
            </a:r>
          </a:p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Controversial debates shape political discourse</a:t>
            </a:r>
          </a:p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Important to understand their properties how they evolve/spread</a:t>
            </a: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176" y="3254579"/>
            <a:ext cx="10296382" cy="4787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nbc-fires-donald-trump-after-he-calls-mexicans-rapists-and-drug-runner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97" y="1929908"/>
            <a:ext cx="4645697" cy="348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27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Data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4294967295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Twitter</a:t>
            </a:r>
          </a:p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4 longitudinal polarized topics</a:t>
            </a:r>
          </a:p>
          <a:p>
            <a:pPr marL="1547485" lvl="1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Obamacare, Abortion, Gun control and Fracking</a:t>
            </a:r>
          </a:p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&gt;5 years (2011 -- 2016)</a:t>
            </a:r>
          </a:p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Hundreds of thousands of users, millions of </a:t>
            </a:r>
            <a:r>
              <a:rPr lang="en" sz="3600" dirty="0" smtClean="0"/>
              <a:t>tweets</a:t>
            </a:r>
            <a:endParaRPr lang="en" sz="3600" dirty="0"/>
          </a:p>
        </p:txBody>
      </p:sp>
    </p:spTree>
    <p:extLst>
      <p:ext uri="{BB962C8B-B14F-4D97-AF65-F5344CB8AC3E}">
        <p14:creationId xmlns:p14="http://schemas.microsoft.com/office/powerpoint/2010/main" val="3793526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Background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4294967295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Given a controversial topic</a:t>
            </a:r>
          </a:p>
          <a:p>
            <a:pPr marL="1547485" lvl="1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Two sides</a:t>
            </a:r>
          </a:p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Retweet </a:t>
            </a:r>
            <a:r>
              <a:rPr lang="en" sz="3600" dirty="0" smtClean="0"/>
              <a:t>network</a:t>
            </a:r>
            <a:endParaRPr lang="en-US" sz="3600" dirty="0" smtClean="0"/>
          </a:p>
          <a:p>
            <a:pPr marL="1200257" lvl="1" indent="-455143">
              <a:spcBef>
                <a:spcPts val="0"/>
              </a:spcBef>
              <a:buFont typeface="Arial"/>
              <a:buChar char="•"/>
            </a:pPr>
            <a:r>
              <a:rPr lang="en-US" sz="3600" dirty="0" smtClean="0"/>
              <a:t>Measure of polarization</a:t>
            </a:r>
            <a:endParaRPr lang="en" sz="3600" dirty="0"/>
          </a:p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Reply network</a:t>
            </a:r>
          </a:p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Core users</a:t>
            </a:r>
          </a:p>
        </p:txBody>
      </p:sp>
    </p:spTree>
    <p:extLst>
      <p:ext uri="{BB962C8B-B14F-4D97-AF65-F5344CB8AC3E}">
        <p14:creationId xmlns:p14="http://schemas.microsoft.com/office/powerpoint/2010/main" val="17841335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4294967295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2" name="Shape 132"/>
          <p:cNvSpPr/>
          <p:nvPr/>
        </p:nvSpPr>
        <p:spPr>
          <a:xfrm>
            <a:off x="2092881" y="5686366"/>
            <a:ext cx="207836" cy="25398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  <p:sp>
        <p:nvSpPr>
          <p:cNvPr id="133" name="Shape 133"/>
          <p:cNvSpPr/>
          <p:nvPr/>
        </p:nvSpPr>
        <p:spPr>
          <a:xfrm>
            <a:off x="1840680" y="1815802"/>
            <a:ext cx="730178" cy="7392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Retweet network</a:t>
            </a:r>
          </a:p>
        </p:txBody>
      </p:sp>
      <p:cxnSp>
        <p:nvCxnSpPr>
          <p:cNvPr id="138" name="Shape 138"/>
          <p:cNvCxnSpPr>
            <a:stCxn id="133" idx="4"/>
            <a:endCxn id="132" idx="0"/>
          </p:cNvCxnSpPr>
          <p:nvPr/>
        </p:nvCxnSpPr>
        <p:spPr>
          <a:xfrm flipH="1">
            <a:off x="2196799" y="2555065"/>
            <a:ext cx="8970" cy="313130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4" name="Picture 3" descr="Screen Shot 2017-06-25 at 18.47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125" y="1735115"/>
            <a:ext cx="7708900" cy="4305300"/>
          </a:xfrm>
          <a:prstGeom prst="rect">
            <a:avLst/>
          </a:prstGeom>
        </p:spPr>
      </p:pic>
      <p:sp>
        <p:nvSpPr>
          <p:cNvPr id="42" name="Shape 132"/>
          <p:cNvSpPr/>
          <p:nvPr/>
        </p:nvSpPr>
        <p:spPr>
          <a:xfrm>
            <a:off x="693097" y="5723074"/>
            <a:ext cx="207836" cy="25398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  <p:cxnSp>
        <p:nvCxnSpPr>
          <p:cNvPr id="43" name="Shape 138"/>
          <p:cNvCxnSpPr>
            <a:stCxn id="133" idx="3"/>
            <a:endCxn id="42" idx="0"/>
          </p:cNvCxnSpPr>
          <p:nvPr/>
        </p:nvCxnSpPr>
        <p:spPr>
          <a:xfrm flipH="1">
            <a:off x="797015" y="2446802"/>
            <a:ext cx="1150597" cy="327627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4" name="Shape 132"/>
          <p:cNvSpPr/>
          <p:nvPr/>
        </p:nvSpPr>
        <p:spPr>
          <a:xfrm>
            <a:off x="1466373" y="6118157"/>
            <a:ext cx="207836" cy="25398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  <p:cxnSp>
        <p:nvCxnSpPr>
          <p:cNvPr id="45" name="Shape 138"/>
          <p:cNvCxnSpPr>
            <a:stCxn id="133" idx="4"/>
            <a:endCxn id="44" idx="0"/>
          </p:cNvCxnSpPr>
          <p:nvPr/>
        </p:nvCxnSpPr>
        <p:spPr>
          <a:xfrm flipH="1">
            <a:off x="1570291" y="2555065"/>
            <a:ext cx="635478" cy="356309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6" name="Shape 132"/>
          <p:cNvSpPr/>
          <p:nvPr/>
        </p:nvSpPr>
        <p:spPr>
          <a:xfrm>
            <a:off x="2783318" y="6132322"/>
            <a:ext cx="207836" cy="25398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  <p:cxnSp>
        <p:nvCxnSpPr>
          <p:cNvPr id="47" name="Shape 138"/>
          <p:cNvCxnSpPr>
            <a:stCxn id="133" idx="4"/>
            <a:endCxn id="46" idx="0"/>
          </p:cNvCxnSpPr>
          <p:nvPr/>
        </p:nvCxnSpPr>
        <p:spPr>
          <a:xfrm>
            <a:off x="2205769" y="2555065"/>
            <a:ext cx="681467" cy="357725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8" name="Shape 132"/>
          <p:cNvSpPr/>
          <p:nvPr/>
        </p:nvSpPr>
        <p:spPr>
          <a:xfrm>
            <a:off x="3794150" y="5737184"/>
            <a:ext cx="207836" cy="25398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  <p:cxnSp>
        <p:nvCxnSpPr>
          <p:cNvPr id="49" name="Shape 138"/>
          <p:cNvCxnSpPr>
            <a:stCxn id="133" idx="5"/>
            <a:endCxn id="48" idx="0"/>
          </p:cNvCxnSpPr>
          <p:nvPr/>
        </p:nvCxnSpPr>
        <p:spPr>
          <a:xfrm>
            <a:off x="2463926" y="2446802"/>
            <a:ext cx="1434142" cy="329038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7131373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3" grpId="0" animBg="1"/>
      <p:bldP spid="42" grpId="1" animBg="1"/>
      <p:bldP spid="44" grpId="1" animBg="1"/>
      <p:bldP spid="46" grpId="1" animBg="1"/>
      <p:bldP spid="4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051499" y="2955965"/>
            <a:ext cx="3482536" cy="3639520"/>
          </a:xfrm>
          <a:prstGeom prst="ellipse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410853" y="2955967"/>
            <a:ext cx="3482539" cy="36395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603508" y="3812561"/>
            <a:ext cx="1228079" cy="1156127"/>
            <a:chOff x="4704581" y="2592767"/>
            <a:chExt cx="527938" cy="475569"/>
          </a:xfrm>
        </p:grpSpPr>
        <p:sp>
          <p:nvSpPr>
            <p:cNvPr id="28" name="Oval 27"/>
            <p:cNvSpPr/>
            <p:nvPr/>
          </p:nvSpPr>
          <p:spPr>
            <a:xfrm>
              <a:off x="4921622" y="2792502"/>
              <a:ext cx="152401" cy="152400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143144" y="301040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186800" y="2781422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819252" y="301040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65554" y="2624506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835127" y="2721434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763943" y="259276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704581" y="272832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stCxn id="35" idx="1"/>
              <a:endCxn id="36" idx="5"/>
            </p:cNvCxnSpPr>
            <p:nvPr/>
          </p:nvCxnSpPr>
          <p:spPr>
            <a:xfrm flipH="1" flipV="1">
              <a:off x="4802967" y="2642212"/>
              <a:ext cx="38855" cy="8770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7" idx="6"/>
              <a:endCxn id="35" idx="2"/>
            </p:cNvCxnSpPr>
            <p:nvPr/>
          </p:nvCxnSpPr>
          <p:spPr>
            <a:xfrm flipV="1">
              <a:off x="4750300" y="2750399"/>
              <a:ext cx="84827" cy="689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9" idx="1"/>
              <a:endCxn id="35" idx="5"/>
            </p:cNvCxnSpPr>
            <p:nvPr/>
          </p:nvCxnSpPr>
          <p:spPr>
            <a:xfrm flipH="1" flipV="1">
              <a:off x="4874151" y="2770879"/>
              <a:ext cx="69790" cy="4394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29" idx="7"/>
              <a:endCxn id="34" idx="4"/>
            </p:cNvCxnSpPr>
            <p:nvPr/>
          </p:nvCxnSpPr>
          <p:spPr>
            <a:xfrm flipV="1">
              <a:off x="5051704" y="2682435"/>
              <a:ext cx="36710" cy="1323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29" idx="7"/>
              <a:endCxn id="31" idx="2"/>
            </p:cNvCxnSpPr>
            <p:nvPr/>
          </p:nvCxnSpPr>
          <p:spPr>
            <a:xfrm flipV="1">
              <a:off x="5051704" y="2810387"/>
              <a:ext cx="135096" cy="443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29" idx="5"/>
              <a:endCxn id="30" idx="1"/>
            </p:cNvCxnSpPr>
            <p:nvPr/>
          </p:nvCxnSpPr>
          <p:spPr>
            <a:xfrm>
              <a:off x="5051704" y="2922584"/>
              <a:ext cx="98135" cy="963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9" idx="3"/>
              <a:endCxn id="32" idx="7"/>
            </p:cNvCxnSpPr>
            <p:nvPr/>
          </p:nvCxnSpPr>
          <p:spPr>
            <a:xfrm flipH="1">
              <a:off x="4858276" y="2922584"/>
              <a:ext cx="85665" cy="963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770083" y="3992434"/>
            <a:ext cx="1228079" cy="1156127"/>
            <a:chOff x="4457059" y="2478830"/>
            <a:chExt cx="527938" cy="475569"/>
          </a:xfrm>
          <a:solidFill>
            <a:schemeClr val="accent6">
              <a:lumMod val="75000"/>
            </a:schemeClr>
          </a:solidFill>
        </p:grpSpPr>
        <p:sp>
          <p:nvSpPr>
            <p:cNvPr id="13" name="Oval 12"/>
            <p:cNvSpPr/>
            <p:nvPr/>
          </p:nvSpPr>
          <p:spPr>
            <a:xfrm>
              <a:off x="4674100" y="2678565"/>
              <a:ext cx="152401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895622" y="289647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939278" y="2667485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571730" y="289647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818032" y="2510569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587605" y="2607497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516421" y="247883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457059" y="261439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 flipV="1">
              <a:off x="4555445" y="2528275"/>
              <a:ext cx="38855" cy="87706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502778" y="2636462"/>
              <a:ext cx="84827" cy="6893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4626629" y="2656942"/>
              <a:ext cx="69790" cy="4394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804182" y="2568498"/>
              <a:ext cx="36710" cy="132385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3" idx="6"/>
              <a:endCxn id="15" idx="3"/>
            </p:cNvCxnSpPr>
            <p:nvPr/>
          </p:nvCxnSpPr>
          <p:spPr>
            <a:xfrm flipV="1">
              <a:off x="4826501" y="2716930"/>
              <a:ext cx="119473" cy="37835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804182" y="2808647"/>
              <a:ext cx="9813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4610754" y="2808647"/>
              <a:ext cx="8566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Retweet</a:t>
            </a:r>
            <a:r>
              <a:rPr lang="en-US" dirty="0" smtClean="0"/>
              <a:t> network</a:t>
            </a:r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3575326" y="456503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>
            <a:stCxn id="28" idx="2"/>
          </p:cNvCxnSpPr>
          <p:nvPr/>
        </p:nvCxnSpPr>
        <p:spPr>
          <a:xfrm flipH="1">
            <a:off x="3660517" y="4483370"/>
            <a:ext cx="447866" cy="1309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2577952" y="3951166"/>
            <a:ext cx="278548" cy="29217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972103" y="444346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>
            <a:stCxn id="46" idx="5"/>
          </p:cNvCxnSpPr>
          <p:nvPr/>
        </p:nvCxnSpPr>
        <p:spPr>
          <a:xfrm>
            <a:off x="2759398" y="4229963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4840431" y="504238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>
            <a:stCxn id="29" idx="6"/>
          </p:cNvCxnSpPr>
          <p:nvPr/>
        </p:nvCxnSpPr>
        <p:spPr>
          <a:xfrm>
            <a:off x="4730037" y="4898273"/>
            <a:ext cx="125968" cy="1647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5057178" y="525913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>
            <a:stCxn id="48" idx="5"/>
          </p:cNvCxnSpPr>
          <p:nvPr/>
        </p:nvCxnSpPr>
        <p:spPr>
          <a:xfrm>
            <a:off x="4931207" y="5162590"/>
            <a:ext cx="141545" cy="1171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2359463" y="442545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>
            <a:stCxn id="45" idx="3"/>
            <a:endCxn id="52" idx="7"/>
          </p:cNvCxnSpPr>
          <p:nvPr/>
        </p:nvCxnSpPr>
        <p:spPr>
          <a:xfrm flipH="1">
            <a:off x="2450239" y="4200549"/>
            <a:ext cx="168505" cy="2455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3172825" y="407811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>
            <a:stCxn id="45" idx="6"/>
          </p:cNvCxnSpPr>
          <p:nvPr/>
        </p:nvCxnSpPr>
        <p:spPr>
          <a:xfrm>
            <a:off x="2856500" y="4097252"/>
            <a:ext cx="316325" cy="426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2594557" y="356284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>
            <a:stCxn id="45" idx="0"/>
            <a:endCxn id="56" idx="4"/>
          </p:cNvCxnSpPr>
          <p:nvPr/>
        </p:nvCxnSpPr>
        <p:spPr>
          <a:xfrm flipH="1" flipV="1">
            <a:off x="2647733" y="3703668"/>
            <a:ext cx="69493" cy="247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2717226" y="5188719"/>
            <a:ext cx="302844" cy="33446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86107" y="574931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>
            <a:stCxn id="58" idx="3"/>
            <a:endCxn id="59" idx="7"/>
          </p:cNvCxnSpPr>
          <p:nvPr/>
        </p:nvCxnSpPr>
        <p:spPr>
          <a:xfrm flipH="1">
            <a:off x="2576883" y="5474199"/>
            <a:ext cx="184693" cy="295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43888" y="532239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>
            <a:stCxn id="58" idx="2"/>
            <a:endCxn id="61" idx="6"/>
          </p:cNvCxnSpPr>
          <p:nvPr/>
        </p:nvCxnSpPr>
        <p:spPr>
          <a:xfrm flipH="1">
            <a:off x="2450239" y="5355949"/>
            <a:ext cx="266987" cy="36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3320656" y="530827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>
            <a:stCxn id="58" idx="6"/>
            <a:endCxn id="63" idx="2"/>
          </p:cNvCxnSpPr>
          <p:nvPr/>
        </p:nvCxnSpPr>
        <p:spPr>
          <a:xfrm>
            <a:off x="3020069" y="5355950"/>
            <a:ext cx="300587" cy="22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2759397" y="486530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stCxn id="58" idx="0"/>
            <a:endCxn id="65" idx="4"/>
          </p:cNvCxnSpPr>
          <p:nvPr/>
        </p:nvCxnSpPr>
        <p:spPr>
          <a:xfrm flipH="1" flipV="1">
            <a:off x="2812573" y="5006127"/>
            <a:ext cx="56075" cy="182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3660518" y="5635932"/>
            <a:ext cx="263525" cy="26757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039648" y="610363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>
            <a:stCxn id="68" idx="5"/>
          </p:cNvCxnSpPr>
          <p:nvPr/>
        </p:nvCxnSpPr>
        <p:spPr>
          <a:xfrm>
            <a:off x="3826942" y="5890136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3427007" y="608562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>
            <a:stCxn id="67" idx="2"/>
            <a:endCxn id="70" idx="7"/>
          </p:cNvCxnSpPr>
          <p:nvPr/>
        </p:nvCxnSpPr>
        <p:spPr>
          <a:xfrm flipH="1">
            <a:off x="3517783" y="5769721"/>
            <a:ext cx="142734" cy="336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4240369" y="573828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>
            <a:stCxn id="67" idx="6"/>
          </p:cNvCxnSpPr>
          <p:nvPr/>
        </p:nvCxnSpPr>
        <p:spPr>
          <a:xfrm>
            <a:off x="3924043" y="5769720"/>
            <a:ext cx="316326" cy="30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3826449" y="5274898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>
            <a:stCxn id="67" idx="0"/>
            <a:endCxn id="74" idx="4"/>
          </p:cNvCxnSpPr>
          <p:nvPr/>
        </p:nvCxnSpPr>
        <p:spPr>
          <a:xfrm flipV="1">
            <a:off x="3792281" y="5415724"/>
            <a:ext cx="87344" cy="220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58" idx="5"/>
            <a:endCxn id="77" idx="1"/>
          </p:cNvCxnSpPr>
          <p:nvPr/>
        </p:nvCxnSpPr>
        <p:spPr>
          <a:xfrm>
            <a:off x="2975719" y="5474198"/>
            <a:ext cx="159505" cy="2497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3119649" y="570332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>
            <a:stCxn id="65" idx="0"/>
            <a:endCxn id="46" idx="3"/>
          </p:cNvCxnSpPr>
          <p:nvPr/>
        </p:nvCxnSpPr>
        <p:spPr>
          <a:xfrm flipV="1">
            <a:off x="2812574" y="4563669"/>
            <a:ext cx="175105" cy="3016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65" idx="1"/>
            <a:endCxn id="45" idx="3"/>
          </p:cNvCxnSpPr>
          <p:nvPr/>
        </p:nvCxnSpPr>
        <p:spPr>
          <a:xfrm flipH="1" flipV="1">
            <a:off x="2618744" y="4200549"/>
            <a:ext cx="156228" cy="6853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5"/>
            <a:endCxn id="43" idx="2"/>
          </p:cNvCxnSpPr>
          <p:nvPr/>
        </p:nvCxnSpPr>
        <p:spPr>
          <a:xfrm>
            <a:off x="3062879" y="4563669"/>
            <a:ext cx="512447" cy="717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58" idx="7"/>
            <a:endCxn id="31" idx="2"/>
          </p:cNvCxnSpPr>
          <p:nvPr/>
        </p:nvCxnSpPr>
        <p:spPr>
          <a:xfrm flipV="1">
            <a:off x="2975719" y="4898274"/>
            <a:ext cx="894534" cy="3394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67" idx="7"/>
            <a:endCxn id="29" idx="2"/>
          </p:cNvCxnSpPr>
          <p:nvPr/>
        </p:nvCxnSpPr>
        <p:spPr>
          <a:xfrm flipV="1">
            <a:off x="3885451" y="4898274"/>
            <a:ext cx="738234" cy="7768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endCxn id="28" idx="4"/>
          </p:cNvCxnSpPr>
          <p:nvPr/>
        </p:nvCxnSpPr>
        <p:spPr>
          <a:xfrm flipV="1">
            <a:off x="3922756" y="4668613"/>
            <a:ext cx="362884" cy="5927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67" idx="1"/>
            <a:endCxn id="58" idx="5"/>
          </p:cNvCxnSpPr>
          <p:nvPr/>
        </p:nvCxnSpPr>
        <p:spPr>
          <a:xfrm flipH="1" flipV="1">
            <a:off x="2975719" y="5474199"/>
            <a:ext cx="723391" cy="2009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5163529" y="4379513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>
            <a:stCxn id="30" idx="6"/>
            <a:endCxn id="86" idx="2"/>
          </p:cNvCxnSpPr>
          <p:nvPr/>
        </p:nvCxnSpPr>
        <p:spPr>
          <a:xfrm>
            <a:off x="4831587" y="4341602"/>
            <a:ext cx="331942" cy="1083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5374208" y="4684564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/>
          <p:cNvCxnSpPr>
            <a:stCxn id="86" idx="5"/>
            <a:endCxn id="88" idx="1"/>
          </p:cNvCxnSpPr>
          <p:nvPr/>
        </p:nvCxnSpPr>
        <p:spPr>
          <a:xfrm>
            <a:off x="5254305" y="4499716"/>
            <a:ext cx="135478" cy="2054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9183771" y="3601586"/>
            <a:ext cx="302592" cy="31623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9647154" y="407706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9748705" y="352039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8893722" y="407706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8930650" y="3374563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8626977" y="339131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/>
          <p:nvPr/>
        </p:nvCxnSpPr>
        <p:spPr>
          <a:xfrm flipV="1">
            <a:off x="8733329" y="3444976"/>
            <a:ext cx="197323" cy="1675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90" idx="1"/>
          </p:cNvCxnSpPr>
          <p:nvPr/>
        </p:nvCxnSpPr>
        <p:spPr>
          <a:xfrm flipH="1" flipV="1">
            <a:off x="9021428" y="3494766"/>
            <a:ext cx="206657" cy="15313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90" idx="7"/>
          </p:cNvCxnSpPr>
          <p:nvPr/>
        </p:nvCxnSpPr>
        <p:spPr>
          <a:xfrm flipV="1">
            <a:off x="9442051" y="3590811"/>
            <a:ext cx="306655" cy="5708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9434449" y="3863565"/>
            <a:ext cx="228279" cy="23412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90" idx="3"/>
          </p:cNvCxnSpPr>
          <p:nvPr/>
        </p:nvCxnSpPr>
        <p:spPr>
          <a:xfrm flipH="1">
            <a:off x="8984501" y="3871509"/>
            <a:ext cx="243584" cy="22618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9486364" y="5844155"/>
            <a:ext cx="249758" cy="26462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9880603" y="619761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9998463" y="5711352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9161314" y="619771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9180408" y="556551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9275260" y="518871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8876735" y="558227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08" name="Straight Connector 107"/>
          <p:cNvCxnSpPr>
            <a:stCxn id="105" idx="7"/>
            <a:endCxn id="106" idx="4"/>
          </p:cNvCxnSpPr>
          <p:nvPr/>
        </p:nvCxnSpPr>
        <p:spPr>
          <a:xfrm flipV="1">
            <a:off x="9271184" y="5329546"/>
            <a:ext cx="57252" cy="25659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8983087" y="5635932"/>
            <a:ext cx="197323" cy="1675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101" idx="1"/>
          </p:cNvCxnSpPr>
          <p:nvPr/>
        </p:nvCxnSpPr>
        <p:spPr>
          <a:xfrm flipH="1" flipV="1">
            <a:off x="9271186" y="5685722"/>
            <a:ext cx="251755" cy="19718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101" idx="7"/>
          </p:cNvCxnSpPr>
          <p:nvPr/>
        </p:nvCxnSpPr>
        <p:spPr>
          <a:xfrm flipV="1">
            <a:off x="9699545" y="5781768"/>
            <a:ext cx="298918" cy="10114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endCxn id="102" idx="1"/>
          </p:cNvCxnSpPr>
          <p:nvPr/>
        </p:nvCxnSpPr>
        <p:spPr>
          <a:xfrm>
            <a:off x="9684207" y="6054521"/>
            <a:ext cx="211972" cy="16371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101" idx="3"/>
            <a:endCxn id="104" idx="7"/>
          </p:cNvCxnSpPr>
          <p:nvPr/>
        </p:nvCxnSpPr>
        <p:spPr>
          <a:xfrm flipH="1">
            <a:off x="9252092" y="6070025"/>
            <a:ext cx="270849" cy="14831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51638" y="3806472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>
            <a:stCxn id="91" idx="7"/>
            <a:endCxn id="114" idx="3"/>
          </p:cNvCxnSpPr>
          <p:nvPr/>
        </p:nvCxnSpPr>
        <p:spPr>
          <a:xfrm flipV="1">
            <a:off x="9737931" y="3901514"/>
            <a:ext cx="329283" cy="19617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stCxn id="92" idx="5"/>
            <a:endCxn id="114" idx="1"/>
          </p:cNvCxnSpPr>
          <p:nvPr/>
        </p:nvCxnSpPr>
        <p:spPr>
          <a:xfrm>
            <a:off x="9839481" y="3640599"/>
            <a:ext cx="227732" cy="18218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90" idx="4"/>
            <a:endCxn id="106" idx="0"/>
          </p:cNvCxnSpPr>
          <p:nvPr/>
        </p:nvCxnSpPr>
        <p:spPr>
          <a:xfrm flipH="1">
            <a:off x="9328436" y="3917821"/>
            <a:ext cx="6632" cy="127089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4" idx="4"/>
            <a:endCxn id="107" idx="0"/>
          </p:cNvCxnSpPr>
          <p:nvPr/>
        </p:nvCxnSpPr>
        <p:spPr>
          <a:xfrm>
            <a:off x="8843433" y="5148557"/>
            <a:ext cx="86478" cy="43371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9703845" y="491314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>
            <a:stCxn id="119" idx="3"/>
            <a:endCxn id="101" idx="0"/>
          </p:cNvCxnSpPr>
          <p:nvPr/>
        </p:nvCxnSpPr>
        <p:spPr>
          <a:xfrm flipH="1">
            <a:off x="9611243" y="5033349"/>
            <a:ext cx="108177" cy="81080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3" idx="6"/>
            <a:endCxn id="119" idx="1"/>
          </p:cNvCxnSpPr>
          <p:nvPr/>
        </p:nvCxnSpPr>
        <p:spPr>
          <a:xfrm>
            <a:off x="8629468" y="4663239"/>
            <a:ext cx="1089953" cy="27053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/>
          <p:cNvSpPr/>
          <p:nvPr/>
        </p:nvSpPr>
        <p:spPr>
          <a:xfrm>
            <a:off x="10409787" y="4635448"/>
            <a:ext cx="220415" cy="21068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23" name="Straight Connector 122"/>
          <p:cNvCxnSpPr>
            <a:stCxn id="119" idx="6"/>
            <a:endCxn id="122" idx="2"/>
          </p:cNvCxnSpPr>
          <p:nvPr/>
        </p:nvCxnSpPr>
        <p:spPr>
          <a:xfrm flipV="1">
            <a:off x="9810197" y="4740792"/>
            <a:ext cx="599590" cy="24276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>
            <a:off x="10632810" y="4301758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25" name="Straight Connector 124"/>
          <p:cNvCxnSpPr>
            <a:stCxn id="122" idx="0"/>
            <a:endCxn id="124" idx="3"/>
          </p:cNvCxnSpPr>
          <p:nvPr/>
        </p:nvCxnSpPr>
        <p:spPr>
          <a:xfrm flipV="1">
            <a:off x="10519995" y="4396801"/>
            <a:ext cx="128390" cy="23864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0468098" y="5183214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27" name="Straight Connector 126"/>
          <p:cNvCxnSpPr>
            <a:stCxn id="122" idx="4"/>
            <a:endCxn id="126" idx="0"/>
          </p:cNvCxnSpPr>
          <p:nvPr/>
        </p:nvCxnSpPr>
        <p:spPr>
          <a:xfrm>
            <a:off x="10519995" y="4846137"/>
            <a:ext cx="1279" cy="33707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122" idx="1"/>
            <a:endCxn id="129" idx="5"/>
          </p:cNvCxnSpPr>
          <p:nvPr/>
        </p:nvCxnSpPr>
        <p:spPr>
          <a:xfrm flipH="1" flipV="1">
            <a:off x="10221117" y="4400267"/>
            <a:ext cx="220949" cy="26603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Oval 128"/>
          <p:cNvSpPr/>
          <p:nvPr/>
        </p:nvSpPr>
        <p:spPr>
          <a:xfrm>
            <a:off x="10130340" y="4305225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660518" y="3169563"/>
            <a:ext cx="278548" cy="29217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079103" y="342218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274483" y="371524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4149789" y="373088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4634335" y="353161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4614797" y="532902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4747659" y="577447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>
            <a:stCxn id="48" idx="3"/>
            <a:endCxn id="138" idx="7"/>
          </p:cNvCxnSpPr>
          <p:nvPr/>
        </p:nvCxnSpPr>
        <p:spPr>
          <a:xfrm flipH="1">
            <a:off x="4705573" y="5162590"/>
            <a:ext cx="150433" cy="1870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38" idx="4"/>
            <a:endCxn id="139" idx="0"/>
          </p:cNvCxnSpPr>
          <p:nvPr/>
        </p:nvCxnSpPr>
        <p:spPr>
          <a:xfrm>
            <a:off x="4667973" y="5469847"/>
            <a:ext cx="132862" cy="3046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72" idx="6"/>
            <a:endCxn id="139" idx="2"/>
          </p:cNvCxnSpPr>
          <p:nvPr/>
        </p:nvCxnSpPr>
        <p:spPr>
          <a:xfrm>
            <a:off x="4346720" y="5808701"/>
            <a:ext cx="400939" cy="361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stCxn id="56" idx="6"/>
            <a:endCxn id="134" idx="2"/>
          </p:cNvCxnSpPr>
          <p:nvPr/>
        </p:nvCxnSpPr>
        <p:spPr>
          <a:xfrm flipV="1">
            <a:off x="2700908" y="3492600"/>
            <a:ext cx="378195" cy="1406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35" idx="0"/>
            <a:endCxn id="134" idx="5"/>
          </p:cNvCxnSpPr>
          <p:nvPr/>
        </p:nvCxnSpPr>
        <p:spPr>
          <a:xfrm flipH="1" flipV="1">
            <a:off x="3169879" y="3542389"/>
            <a:ext cx="157780" cy="1728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endCxn id="133" idx="4"/>
          </p:cNvCxnSpPr>
          <p:nvPr/>
        </p:nvCxnSpPr>
        <p:spPr>
          <a:xfrm flipV="1">
            <a:off x="3792281" y="3461733"/>
            <a:ext cx="7511" cy="3447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136" idx="1"/>
            <a:endCxn id="133" idx="5"/>
          </p:cNvCxnSpPr>
          <p:nvPr/>
        </p:nvCxnSpPr>
        <p:spPr>
          <a:xfrm flipH="1" flipV="1">
            <a:off x="3898274" y="3418946"/>
            <a:ext cx="267090" cy="3325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37" idx="4"/>
            <a:endCxn id="32" idx="7"/>
          </p:cNvCxnSpPr>
          <p:nvPr/>
        </p:nvCxnSpPr>
        <p:spPr>
          <a:xfrm flipH="1">
            <a:off x="4533972" y="3672443"/>
            <a:ext cx="153539" cy="2379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Oval 166"/>
          <p:cNvSpPr/>
          <p:nvPr/>
        </p:nvSpPr>
        <p:spPr>
          <a:xfrm>
            <a:off x="9416590" y="316778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68" name="Straight Connector 167"/>
          <p:cNvCxnSpPr>
            <a:stCxn id="90" idx="0"/>
            <a:endCxn id="167" idx="3"/>
          </p:cNvCxnSpPr>
          <p:nvPr/>
        </p:nvCxnSpPr>
        <p:spPr>
          <a:xfrm flipV="1">
            <a:off x="9335067" y="3287983"/>
            <a:ext cx="97098" cy="313603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Oval 171"/>
          <p:cNvSpPr/>
          <p:nvPr/>
        </p:nvSpPr>
        <p:spPr>
          <a:xfrm>
            <a:off x="8274960" y="5649457"/>
            <a:ext cx="249758" cy="26462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8021254" y="599024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7823258" y="5356032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9333935" y="603947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8640161" y="624446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77" name="Straight Connector 176"/>
          <p:cNvCxnSpPr>
            <a:stCxn id="107" idx="2"/>
            <a:endCxn id="172" idx="6"/>
          </p:cNvCxnSpPr>
          <p:nvPr/>
        </p:nvCxnSpPr>
        <p:spPr>
          <a:xfrm flipH="1">
            <a:off x="8524718" y="5652689"/>
            <a:ext cx="352017" cy="12907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stCxn id="172" idx="5"/>
            <a:endCxn id="176" idx="0"/>
          </p:cNvCxnSpPr>
          <p:nvPr/>
        </p:nvCxnSpPr>
        <p:spPr>
          <a:xfrm>
            <a:off x="8488142" y="5875326"/>
            <a:ext cx="205195" cy="36914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>
            <a:stCxn id="173" idx="7"/>
            <a:endCxn id="172" idx="3"/>
          </p:cNvCxnSpPr>
          <p:nvPr/>
        </p:nvCxnSpPr>
        <p:spPr>
          <a:xfrm flipV="1">
            <a:off x="8112030" y="5875326"/>
            <a:ext cx="199506" cy="135543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>
            <a:stCxn id="174" idx="5"/>
            <a:endCxn id="172" idx="1"/>
          </p:cNvCxnSpPr>
          <p:nvPr/>
        </p:nvCxnSpPr>
        <p:spPr>
          <a:xfrm>
            <a:off x="7914034" y="5476235"/>
            <a:ext cx="397502" cy="21197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>
            <a:endCxn id="19" idx="1"/>
          </p:cNvCxnSpPr>
          <p:nvPr/>
        </p:nvCxnSpPr>
        <p:spPr>
          <a:xfrm>
            <a:off x="4747659" y="3601586"/>
            <a:ext cx="3176086" cy="411472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2" name="Straight Connector 191"/>
          <p:cNvCxnSpPr>
            <a:stCxn id="32" idx="6"/>
            <a:endCxn id="20" idx="1"/>
          </p:cNvCxnSpPr>
          <p:nvPr/>
        </p:nvCxnSpPr>
        <p:spPr>
          <a:xfrm>
            <a:off x="4549547" y="3960134"/>
            <a:ext cx="3236111" cy="382476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3" name="Straight Connector 192"/>
          <p:cNvCxnSpPr>
            <a:stCxn id="88" idx="7"/>
            <a:endCxn id="20" idx="2"/>
          </p:cNvCxnSpPr>
          <p:nvPr/>
        </p:nvCxnSpPr>
        <p:spPr>
          <a:xfrm flipV="1">
            <a:off x="5464984" y="4392400"/>
            <a:ext cx="2305099" cy="312788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4" name="Straight Connector 193"/>
          <p:cNvCxnSpPr>
            <a:stCxn id="48" idx="6"/>
            <a:endCxn id="16" idx="1"/>
          </p:cNvCxnSpPr>
          <p:nvPr/>
        </p:nvCxnSpPr>
        <p:spPr>
          <a:xfrm flipV="1">
            <a:off x="4946782" y="5028357"/>
            <a:ext cx="3105621" cy="84444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5" name="Straight Connector 194"/>
          <p:cNvCxnSpPr>
            <a:stCxn id="68" idx="7"/>
            <a:endCxn id="174" idx="3"/>
          </p:cNvCxnSpPr>
          <p:nvPr/>
        </p:nvCxnSpPr>
        <p:spPr>
          <a:xfrm flipV="1">
            <a:off x="4130424" y="5476235"/>
            <a:ext cx="3708409" cy="648028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4" name="Straight Connector 203"/>
          <p:cNvCxnSpPr>
            <a:stCxn id="50" idx="6"/>
            <a:endCxn id="174" idx="2"/>
          </p:cNvCxnSpPr>
          <p:nvPr/>
        </p:nvCxnSpPr>
        <p:spPr>
          <a:xfrm>
            <a:off x="5163529" y="5329548"/>
            <a:ext cx="2659729" cy="96898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7" name="Straight Connector 206"/>
          <p:cNvCxnSpPr>
            <a:stCxn id="68" idx="6"/>
            <a:endCxn id="176" idx="2"/>
          </p:cNvCxnSpPr>
          <p:nvPr/>
        </p:nvCxnSpPr>
        <p:spPr>
          <a:xfrm>
            <a:off x="4145999" y="6174053"/>
            <a:ext cx="4494162" cy="140827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3" name="Straight Connector 212"/>
          <p:cNvCxnSpPr>
            <a:stCxn id="133" idx="6"/>
            <a:endCxn id="95" idx="5"/>
          </p:cNvCxnSpPr>
          <p:nvPr/>
        </p:nvCxnSpPr>
        <p:spPr>
          <a:xfrm>
            <a:off x="3939066" y="3315648"/>
            <a:ext cx="4778687" cy="195874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1" name="Shape 140"/>
          <p:cNvSpPr txBox="1"/>
          <p:nvPr/>
        </p:nvSpPr>
        <p:spPr>
          <a:xfrm>
            <a:off x="3731741" y="6987656"/>
            <a:ext cx="6343625" cy="1304113"/>
          </a:xfrm>
          <a:prstGeom prst="rect">
            <a:avLst/>
          </a:prstGeom>
          <a:noFill/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548"/>
              </a:spcAft>
              <a:buClr>
                <a:schemeClr val="dk1"/>
              </a:buClr>
              <a:buSzPct val="61111"/>
            </a:pPr>
            <a:r>
              <a:rPr lang="en" sz="2900" dirty="0">
                <a:solidFill>
                  <a:schemeClr val="dk2"/>
                </a:solidFill>
              </a:rPr>
              <a:t>2 clear sides</a:t>
            </a:r>
            <a:r>
              <a:rPr lang="en-US" sz="2900" dirty="0">
                <a:solidFill>
                  <a:schemeClr val="dk2"/>
                </a:solidFill>
              </a:rPr>
              <a:t> </a:t>
            </a:r>
            <a:r>
              <a:rPr lang="mr-IN" sz="2900" dirty="0">
                <a:solidFill>
                  <a:schemeClr val="dk2"/>
                </a:solidFill>
              </a:rPr>
              <a:t>–</a:t>
            </a:r>
            <a:r>
              <a:rPr lang="en-US" sz="2900" dirty="0">
                <a:solidFill>
                  <a:schemeClr val="dk2"/>
                </a:solidFill>
              </a:rPr>
              <a:t> Users don</a:t>
            </a:r>
            <a:r>
              <a:rPr lang="mr-IN" sz="2900" dirty="0">
                <a:solidFill>
                  <a:schemeClr val="dk2"/>
                </a:solidFill>
              </a:rPr>
              <a:t>’</a:t>
            </a:r>
            <a:r>
              <a:rPr lang="en-US" sz="2900" dirty="0">
                <a:solidFill>
                  <a:schemeClr val="dk2"/>
                </a:solidFill>
              </a:rPr>
              <a:t>t </a:t>
            </a:r>
            <a:r>
              <a:rPr lang="en-US" sz="2900" dirty="0" err="1">
                <a:solidFill>
                  <a:schemeClr val="dk2"/>
                </a:solidFill>
              </a:rPr>
              <a:t>retweet</a:t>
            </a:r>
            <a:r>
              <a:rPr lang="en-US" sz="2900" dirty="0">
                <a:solidFill>
                  <a:schemeClr val="dk2"/>
                </a:solidFill>
              </a:rPr>
              <a:t> the other side</a:t>
            </a:r>
            <a:endParaRPr lang="en" sz="2900" dirty="0">
              <a:solidFill>
                <a:schemeClr val="dk2"/>
              </a:solidFill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43460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051499" y="2955965"/>
            <a:ext cx="3482536" cy="3639520"/>
          </a:xfrm>
          <a:prstGeom prst="ellipse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410853" y="2955967"/>
            <a:ext cx="3482539" cy="36395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603508" y="3812561"/>
            <a:ext cx="1228079" cy="1156127"/>
            <a:chOff x="4704581" y="2592767"/>
            <a:chExt cx="527938" cy="475569"/>
          </a:xfrm>
        </p:grpSpPr>
        <p:sp>
          <p:nvSpPr>
            <p:cNvPr id="28" name="Oval 27"/>
            <p:cNvSpPr/>
            <p:nvPr/>
          </p:nvSpPr>
          <p:spPr>
            <a:xfrm>
              <a:off x="4921622" y="2792502"/>
              <a:ext cx="152401" cy="152400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143144" y="301040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186800" y="2781422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819252" y="301040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65554" y="2624506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835127" y="2721434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763943" y="259276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704581" y="272832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stCxn id="35" idx="1"/>
              <a:endCxn id="36" idx="5"/>
            </p:cNvCxnSpPr>
            <p:nvPr/>
          </p:nvCxnSpPr>
          <p:spPr>
            <a:xfrm flipH="1" flipV="1">
              <a:off x="4802967" y="2642212"/>
              <a:ext cx="38855" cy="8770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7" idx="6"/>
              <a:endCxn id="35" idx="2"/>
            </p:cNvCxnSpPr>
            <p:nvPr/>
          </p:nvCxnSpPr>
          <p:spPr>
            <a:xfrm flipV="1">
              <a:off x="4750300" y="2750399"/>
              <a:ext cx="84827" cy="689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9" idx="1"/>
              <a:endCxn id="35" idx="5"/>
            </p:cNvCxnSpPr>
            <p:nvPr/>
          </p:nvCxnSpPr>
          <p:spPr>
            <a:xfrm flipH="1" flipV="1">
              <a:off x="4874151" y="2770879"/>
              <a:ext cx="69790" cy="4394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29" idx="7"/>
              <a:endCxn id="34" idx="4"/>
            </p:cNvCxnSpPr>
            <p:nvPr/>
          </p:nvCxnSpPr>
          <p:spPr>
            <a:xfrm flipV="1">
              <a:off x="5051704" y="2682435"/>
              <a:ext cx="36710" cy="1323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29" idx="7"/>
              <a:endCxn id="31" idx="2"/>
            </p:cNvCxnSpPr>
            <p:nvPr/>
          </p:nvCxnSpPr>
          <p:spPr>
            <a:xfrm flipV="1">
              <a:off x="5051704" y="2810387"/>
              <a:ext cx="135096" cy="443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29" idx="5"/>
              <a:endCxn id="30" idx="1"/>
            </p:cNvCxnSpPr>
            <p:nvPr/>
          </p:nvCxnSpPr>
          <p:spPr>
            <a:xfrm>
              <a:off x="5051704" y="2922584"/>
              <a:ext cx="98135" cy="963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9" idx="3"/>
              <a:endCxn id="32" idx="7"/>
            </p:cNvCxnSpPr>
            <p:nvPr/>
          </p:nvCxnSpPr>
          <p:spPr>
            <a:xfrm flipH="1">
              <a:off x="4858276" y="2922584"/>
              <a:ext cx="85665" cy="963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770083" y="3992434"/>
            <a:ext cx="1228079" cy="1156127"/>
            <a:chOff x="4457059" y="2478830"/>
            <a:chExt cx="527938" cy="475569"/>
          </a:xfrm>
          <a:solidFill>
            <a:schemeClr val="accent6">
              <a:lumMod val="75000"/>
            </a:schemeClr>
          </a:solidFill>
        </p:grpSpPr>
        <p:sp>
          <p:nvSpPr>
            <p:cNvPr id="13" name="Oval 12"/>
            <p:cNvSpPr/>
            <p:nvPr/>
          </p:nvSpPr>
          <p:spPr>
            <a:xfrm>
              <a:off x="4674100" y="2678565"/>
              <a:ext cx="152401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895622" y="289647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939278" y="2667485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571730" y="289647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818032" y="2510569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587605" y="2607497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516421" y="247883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457059" y="261439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 flipV="1">
              <a:off x="4555445" y="2528275"/>
              <a:ext cx="38855" cy="87706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502778" y="2636462"/>
              <a:ext cx="84827" cy="6893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4626629" y="2656942"/>
              <a:ext cx="69790" cy="4394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804182" y="2568498"/>
              <a:ext cx="36710" cy="132385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3" idx="6"/>
              <a:endCxn id="15" idx="3"/>
            </p:cNvCxnSpPr>
            <p:nvPr/>
          </p:nvCxnSpPr>
          <p:spPr>
            <a:xfrm flipV="1">
              <a:off x="4826501" y="2716930"/>
              <a:ext cx="119473" cy="37835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804182" y="2808647"/>
              <a:ext cx="9813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4610754" y="2808647"/>
              <a:ext cx="8566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 of polarization - RWC</a:t>
            </a:r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3575326" y="456503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>
            <a:stCxn id="28" idx="2"/>
          </p:cNvCxnSpPr>
          <p:nvPr/>
        </p:nvCxnSpPr>
        <p:spPr>
          <a:xfrm flipH="1">
            <a:off x="3660517" y="4483370"/>
            <a:ext cx="447866" cy="1309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2577952" y="3951166"/>
            <a:ext cx="278548" cy="29217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972103" y="444346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>
            <a:stCxn id="46" idx="5"/>
          </p:cNvCxnSpPr>
          <p:nvPr/>
        </p:nvCxnSpPr>
        <p:spPr>
          <a:xfrm>
            <a:off x="2759398" y="4229963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4840431" y="504238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>
            <a:stCxn id="29" idx="6"/>
          </p:cNvCxnSpPr>
          <p:nvPr/>
        </p:nvCxnSpPr>
        <p:spPr>
          <a:xfrm>
            <a:off x="4730037" y="4898273"/>
            <a:ext cx="125968" cy="1647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5057178" y="525913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>
            <a:stCxn id="48" idx="5"/>
          </p:cNvCxnSpPr>
          <p:nvPr/>
        </p:nvCxnSpPr>
        <p:spPr>
          <a:xfrm>
            <a:off x="4931207" y="5162590"/>
            <a:ext cx="141545" cy="1171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2359463" y="442545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>
            <a:stCxn id="45" idx="3"/>
            <a:endCxn id="52" idx="7"/>
          </p:cNvCxnSpPr>
          <p:nvPr/>
        </p:nvCxnSpPr>
        <p:spPr>
          <a:xfrm flipH="1">
            <a:off x="2450239" y="4200549"/>
            <a:ext cx="168505" cy="2455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3172825" y="407811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>
            <a:stCxn id="45" idx="6"/>
          </p:cNvCxnSpPr>
          <p:nvPr/>
        </p:nvCxnSpPr>
        <p:spPr>
          <a:xfrm>
            <a:off x="2856500" y="4097252"/>
            <a:ext cx="316325" cy="426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2594557" y="356284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>
            <a:stCxn id="45" idx="0"/>
            <a:endCxn id="56" idx="4"/>
          </p:cNvCxnSpPr>
          <p:nvPr/>
        </p:nvCxnSpPr>
        <p:spPr>
          <a:xfrm flipH="1" flipV="1">
            <a:off x="2647733" y="3703668"/>
            <a:ext cx="69493" cy="247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2717226" y="5188719"/>
            <a:ext cx="302844" cy="33446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86107" y="574931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>
            <a:stCxn id="58" idx="3"/>
            <a:endCxn id="59" idx="7"/>
          </p:cNvCxnSpPr>
          <p:nvPr/>
        </p:nvCxnSpPr>
        <p:spPr>
          <a:xfrm flipH="1">
            <a:off x="2576883" y="5474199"/>
            <a:ext cx="184693" cy="295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43888" y="532239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>
            <a:stCxn id="58" idx="2"/>
            <a:endCxn id="61" idx="6"/>
          </p:cNvCxnSpPr>
          <p:nvPr/>
        </p:nvCxnSpPr>
        <p:spPr>
          <a:xfrm flipH="1">
            <a:off x="2450239" y="5355949"/>
            <a:ext cx="266987" cy="36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3320656" y="530827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>
            <a:stCxn id="58" idx="6"/>
            <a:endCxn id="63" idx="2"/>
          </p:cNvCxnSpPr>
          <p:nvPr/>
        </p:nvCxnSpPr>
        <p:spPr>
          <a:xfrm>
            <a:off x="3020069" y="5355950"/>
            <a:ext cx="300587" cy="22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2759397" y="486530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stCxn id="58" idx="0"/>
            <a:endCxn id="65" idx="4"/>
          </p:cNvCxnSpPr>
          <p:nvPr/>
        </p:nvCxnSpPr>
        <p:spPr>
          <a:xfrm flipH="1" flipV="1">
            <a:off x="2812573" y="5006127"/>
            <a:ext cx="56075" cy="182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3660518" y="5635932"/>
            <a:ext cx="263525" cy="26757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039648" y="610363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>
            <a:stCxn id="68" idx="5"/>
          </p:cNvCxnSpPr>
          <p:nvPr/>
        </p:nvCxnSpPr>
        <p:spPr>
          <a:xfrm>
            <a:off x="3826942" y="5890136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3427007" y="608562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>
            <a:stCxn id="67" idx="2"/>
            <a:endCxn id="70" idx="7"/>
          </p:cNvCxnSpPr>
          <p:nvPr/>
        </p:nvCxnSpPr>
        <p:spPr>
          <a:xfrm flipH="1">
            <a:off x="3517783" y="5769721"/>
            <a:ext cx="142734" cy="336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4240369" y="573828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>
            <a:stCxn id="67" idx="6"/>
          </p:cNvCxnSpPr>
          <p:nvPr/>
        </p:nvCxnSpPr>
        <p:spPr>
          <a:xfrm>
            <a:off x="3924043" y="5769720"/>
            <a:ext cx="316326" cy="30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3826449" y="5274898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>
            <a:stCxn id="67" idx="0"/>
            <a:endCxn id="74" idx="4"/>
          </p:cNvCxnSpPr>
          <p:nvPr/>
        </p:nvCxnSpPr>
        <p:spPr>
          <a:xfrm flipV="1">
            <a:off x="3792281" y="5415724"/>
            <a:ext cx="87344" cy="220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58" idx="5"/>
            <a:endCxn id="77" idx="1"/>
          </p:cNvCxnSpPr>
          <p:nvPr/>
        </p:nvCxnSpPr>
        <p:spPr>
          <a:xfrm>
            <a:off x="2975719" y="5474198"/>
            <a:ext cx="159505" cy="2497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3119649" y="570332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>
            <a:stCxn id="65" idx="0"/>
            <a:endCxn id="46" idx="3"/>
          </p:cNvCxnSpPr>
          <p:nvPr/>
        </p:nvCxnSpPr>
        <p:spPr>
          <a:xfrm flipV="1">
            <a:off x="2812574" y="4563669"/>
            <a:ext cx="175105" cy="3016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65" idx="1"/>
            <a:endCxn id="45" idx="3"/>
          </p:cNvCxnSpPr>
          <p:nvPr/>
        </p:nvCxnSpPr>
        <p:spPr>
          <a:xfrm flipH="1" flipV="1">
            <a:off x="2618744" y="4200549"/>
            <a:ext cx="156228" cy="6853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5"/>
            <a:endCxn id="43" idx="2"/>
          </p:cNvCxnSpPr>
          <p:nvPr/>
        </p:nvCxnSpPr>
        <p:spPr>
          <a:xfrm>
            <a:off x="3062879" y="4563669"/>
            <a:ext cx="512447" cy="717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58" idx="7"/>
            <a:endCxn id="31" idx="2"/>
          </p:cNvCxnSpPr>
          <p:nvPr/>
        </p:nvCxnSpPr>
        <p:spPr>
          <a:xfrm flipV="1">
            <a:off x="2975719" y="4898274"/>
            <a:ext cx="894534" cy="3394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67" idx="7"/>
            <a:endCxn id="29" idx="2"/>
          </p:cNvCxnSpPr>
          <p:nvPr/>
        </p:nvCxnSpPr>
        <p:spPr>
          <a:xfrm flipV="1">
            <a:off x="3885451" y="4898274"/>
            <a:ext cx="738234" cy="7768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endCxn id="28" idx="4"/>
          </p:cNvCxnSpPr>
          <p:nvPr/>
        </p:nvCxnSpPr>
        <p:spPr>
          <a:xfrm flipV="1">
            <a:off x="3922756" y="4668613"/>
            <a:ext cx="362884" cy="5927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67" idx="1"/>
            <a:endCxn id="58" idx="5"/>
          </p:cNvCxnSpPr>
          <p:nvPr/>
        </p:nvCxnSpPr>
        <p:spPr>
          <a:xfrm flipH="1" flipV="1">
            <a:off x="2975719" y="5474199"/>
            <a:ext cx="723391" cy="2009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5163529" y="4379513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>
            <a:stCxn id="30" idx="6"/>
            <a:endCxn id="86" idx="2"/>
          </p:cNvCxnSpPr>
          <p:nvPr/>
        </p:nvCxnSpPr>
        <p:spPr>
          <a:xfrm>
            <a:off x="4831587" y="4341602"/>
            <a:ext cx="331942" cy="1083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5374208" y="4684564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/>
          <p:cNvCxnSpPr>
            <a:stCxn id="86" idx="5"/>
            <a:endCxn id="88" idx="1"/>
          </p:cNvCxnSpPr>
          <p:nvPr/>
        </p:nvCxnSpPr>
        <p:spPr>
          <a:xfrm>
            <a:off x="5254305" y="4499716"/>
            <a:ext cx="135478" cy="2054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9183771" y="3601586"/>
            <a:ext cx="302592" cy="31623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9647154" y="407706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9748705" y="352039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8893722" y="407706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8930650" y="3374563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8626977" y="339131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/>
          <p:nvPr/>
        </p:nvCxnSpPr>
        <p:spPr>
          <a:xfrm flipV="1">
            <a:off x="8733329" y="3444976"/>
            <a:ext cx="197323" cy="1675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90" idx="1"/>
          </p:cNvCxnSpPr>
          <p:nvPr/>
        </p:nvCxnSpPr>
        <p:spPr>
          <a:xfrm flipH="1" flipV="1">
            <a:off x="9021428" y="3494766"/>
            <a:ext cx="206657" cy="15313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90" idx="7"/>
          </p:cNvCxnSpPr>
          <p:nvPr/>
        </p:nvCxnSpPr>
        <p:spPr>
          <a:xfrm flipV="1">
            <a:off x="9442051" y="3590811"/>
            <a:ext cx="306655" cy="5708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9434449" y="3863565"/>
            <a:ext cx="228279" cy="23412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90" idx="3"/>
          </p:cNvCxnSpPr>
          <p:nvPr/>
        </p:nvCxnSpPr>
        <p:spPr>
          <a:xfrm flipH="1">
            <a:off x="8984501" y="3871509"/>
            <a:ext cx="243584" cy="22618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9486364" y="5844155"/>
            <a:ext cx="249758" cy="26462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9880603" y="619761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9998463" y="5711352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9161314" y="619771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9180408" y="556551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9275260" y="518871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8876735" y="558227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08" name="Straight Connector 107"/>
          <p:cNvCxnSpPr>
            <a:stCxn id="105" idx="7"/>
            <a:endCxn id="106" idx="4"/>
          </p:cNvCxnSpPr>
          <p:nvPr/>
        </p:nvCxnSpPr>
        <p:spPr>
          <a:xfrm flipV="1">
            <a:off x="9271184" y="5329546"/>
            <a:ext cx="57252" cy="25659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8983087" y="5635932"/>
            <a:ext cx="197323" cy="1675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101" idx="1"/>
          </p:cNvCxnSpPr>
          <p:nvPr/>
        </p:nvCxnSpPr>
        <p:spPr>
          <a:xfrm flipH="1" flipV="1">
            <a:off x="9271186" y="5685722"/>
            <a:ext cx="251755" cy="19718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101" idx="7"/>
          </p:cNvCxnSpPr>
          <p:nvPr/>
        </p:nvCxnSpPr>
        <p:spPr>
          <a:xfrm flipV="1">
            <a:off x="9699545" y="5781768"/>
            <a:ext cx="298918" cy="10114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endCxn id="102" idx="1"/>
          </p:cNvCxnSpPr>
          <p:nvPr/>
        </p:nvCxnSpPr>
        <p:spPr>
          <a:xfrm>
            <a:off x="9684207" y="6054521"/>
            <a:ext cx="211972" cy="16371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101" idx="3"/>
            <a:endCxn id="104" idx="7"/>
          </p:cNvCxnSpPr>
          <p:nvPr/>
        </p:nvCxnSpPr>
        <p:spPr>
          <a:xfrm flipH="1">
            <a:off x="9252092" y="6070025"/>
            <a:ext cx="270849" cy="14831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51638" y="3806472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>
            <a:stCxn id="91" idx="7"/>
            <a:endCxn id="114" idx="3"/>
          </p:cNvCxnSpPr>
          <p:nvPr/>
        </p:nvCxnSpPr>
        <p:spPr>
          <a:xfrm flipV="1">
            <a:off x="9737931" y="3901514"/>
            <a:ext cx="329283" cy="19617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stCxn id="92" idx="5"/>
            <a:endCxn id="114" idx="1"/>
          </p:cNvCxnSpPr>
          <p:nvPr/>
        </p:nvCxnSpPr>
        <p:spPr>
          <a:xfrm>
            <a:off x="9839481" y="3640599"/>
            <a:ext cx="227732" cy="18218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90" idx="4"/>
            <a:endCxn id="106" idx="0"/>
          </p:cNvCxnSpPr>
          <p:nvPr/>
        </p:nvCxnSpPr>
        <p:spPr>
          <a:xfrm flipH="1">
            <a:off x="9328436" y="3917821"/>
            <a:ext cx="6632" cy="127089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4" idx="4"/>
            <a:endCxn id="107" idx="0"/>
          </p:cNvCxnSpPr>
          <p:nvPr/>
        </p:nvCxnSpPr>
        <p:spPr>
          <a:xfrm>
            <a:off x="8843433" y="5148557"/>
            <a:ext cx="86478" cy="43371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9703845" y="491314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>
            <a:stCxn id="119" idx="3"/>
            <a:endCxn id="101" idx="0"/>
          </p:cNvCxnSpPr>
          <p:nvPr/>
        </p:nvCxnSpPr>
        <p:spPr>
          <a:xfrm flipH="1">
            <a:off x="9611243" y="5033349"/>
            <a:ext cx="108177" cy="81080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3" idx="6"/>
            <a:endCxn id="119" idx="1"/>
          </p:cNvCxnSpPr>
          <p:nvPr/>
        </p:nvCxnSpPr>
        <p:spPr>
          <a:xfrm>
            <a:off x="8629468" y="4663239"/>
            <a:ext cx="1089953" cy="27053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/>
          <p:cNvSpPr/>
          <p:nvPr/>
        </p:nvSpPr>
        <p:spPr>
          <a:xfrm>
            <a:off x="10409787" y="4635448"/>
            <a:ext cx="220415" cy="21068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23" name="Straight Connector 122"/>
          <p:cNvCxnSpPr>
            <a:stCxn id="119" idx="6"/>
            <a:endCxn id="122" idx="2"/>
          </p:cNvCxnSpPr>
          <p:nvPr/>
        </p:nvCxnSpPr>
        <p:spPr>
          <a:xfrm flipV="1">
            <a:off x="9810197" y="4740792"/>
            <a:ext cx="599590" cy="24276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>
            <a:off x="10632810" y="4301758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25" name="Straight Connector 124"/>
          <p:cNvCxnSpPr>
            <a:stCxn id="122" idx="0"/>
            <a:endCxn id="124" idx="3"/>
          </p:cNvCxnSpPr>
          <p:nvPr/>
        </p:nvCxnSpPr>
        <p:spPr>
          <a:xfrm flipV="1">
            <a:off x="10519995" y="4396801"/>
            <a:ext cx="128390" cy="23864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0468098" y="5183214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27" name="Straight Connector 126"/>
          <p:cNvCxnSpPr>
            <a:stCxn id="122" idx="4"/>
            <a:endCxn id="126" idx="0"/>
          </p:cNvCxnSpPr>
          <p:nvPr/>
        </p:nvCxnSpPr>
        <p:spPr>
          <a:xfrm>
            <a:off x="10519995" y="4846137"/>
            <a:ext cx="1279" cy="33707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122" idx="1"/>
            <a:endCxn id="129" idx="5"/>
          </p:cNvCxnSpPr>
          <p:nvPr/>
        </p:nvCxnSpPr>
        <p:spPr>
          <a:xfrm flipH="1" flipV="1">
            <a:off x="10221117" y="4400267"/>
            <a:ext cx="220949" cy="26603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Oval 128"/>
          <p:cNvSpPr/>
          <p:nvPr/>
        </p:nvSpPr>
        <p:spPr>
          <a:xfrm>
            <a:off x="10130340" y="4305225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660518" y="3169563"/>
            <a:ext cx="278548" cy="29217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079103" y="342218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274483" y="371524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4149789" y="373088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4634335" y="353161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4614797" y="532902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4747659" y="577447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>
            <a:stCxn id="48" idx="3"/>
            <a:endCxn id="138" idx="7"/>
          </p:cNvCxnSpPr>
          <p:nvPr/>
        </p:nvCxnSpPr>
        <p:spPr>
          <a:xfrm flipH="1">
            <a:off x="4705573" y="5162590"/>
            <a:ext cx="150433" cy="1870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38" idx="4"/>
            <a:endCxn id="139" idx="0"/>
          </p:cNvCxnSpPr>
          <p:nvPr/>
        </p:nvCxnSpPr>
        <p:spPr>
          <a:xfrm>
            <a:off x="4667973" y="5469847"/>
            <a:ext cx="132862" cy="3046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72" idx="6"/>
            <a:endCxn id="139" idx="2"/>
          </p:cNvCxnSpPr>
          <p:nvPr/>
        </p:nvCxnSpPr>
        <p:spPr>
          <a:xfrm>
            <a:off x="4346720" y="5808701"/>
            <a:ext cx="400939" cy="361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stCxn id="56" idx="6"/>
            <a:endCxn id="134" idx="2"/>
          </p:cNvCxnSpPr>
          <p:nvPr/>
        </p:nvCxnSpPr>
        <p:spPr>
          <a:xfrm flipV="1">
            <a:off x="2700908" y="3492600"/>
            <a:ext cx="378195" cy="1406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35" idx="0"/>
            <a:endCxn id="134" idx="5"/>
          </p:cNvCxnSpPr>
          <p:nvPr/>
        </p:nvCxnSpPr>
        <p:spPr>
          <a:xfrm flipH="1" flipV="1">
            <a:off x="3169879" y="3542389"/>
            <a:ext cx="157780" cy="1728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endCxn id="133" idx="4"/>
          </p:cNvCxnSpPr>
          <p:nvPr/>
        </p:nvCxnSpPr>
        <p:spPr>
          <a:xfrm flipV="1">
            <a:off x="3792281" y="3461733"/>
            <a:ext cx="7511" cy="3447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136" idx="1"/>
            <a:endCxn id="133" idx="5"/>
          </p:cNvCxnSpPr>
          <p:nvPr/>
        </p:nvCxnSpPr>
        <p:spPr>
          <a:xfrm flipH="1" flipV="1">
            <a:off x="3898274" y="3418946"/>
            <a:ext cx="267090" cy="3325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37" idx="4"/>
            <a:endCxn id="32" idx="7"/>
          </p:cNvCxnSpPr>
          <p:nvPr/>
        </p:nvCxnSpPr>
        <p:spPr>
          <a:xfrm flipH="1">
            <a:off x="4533972" y="3672443"/>
            <a:ext cx="153539" cy="2379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Oval 166"/>
          <p:cNvSpPr/>
          <p:nvPr/>
        </p:nvSpPr>
        <p:spPr>
          <a:xfrm>
            <a:off x="9416590" y="316778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68" name="Straight Connector 167"/>
          <p:cNvCxnSpPr>
            <a:stCxn id="90" idx="0"/>
            <a:endCxn id="167" idx="3"/>
          </p:cNvCxnSpPr>
          <p:nvPr/>
        </p:nvCxnSpPr>
        <p:spPr>
          <a:xfrm flipV="1">
            <a:off x="9335067" y="3287983"/>
            <a:ext cx="97098" cy="313603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Oval 171"/>
          <p:cNvSpPr/>
          <p:nvPr/>
        </p:nvSpPr>
        <p:spPr>
          <a:xfrm>
            <a:off x="8274960" y="5649457"/>
            <a:ext cx="249758" cy="26462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8021254" y="599024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7823258" y="5356032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9333935" y="603947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8640161" y="624446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77" name="Straight Connector 176"/>
          <p:cNvCxnSpPr>
            <a:stCxn id="107" idx="2"/>
            <a:endCxn id="172" idx="6"/>
          </p:cNvCxnSpPr>
          <p:nvPr/>
        </p:nvCxnSpPr>
        <p:spPr>
          <a:xfrm flipH="1">
            <a:off x="8524718" y="5652689"/>
            <a:ext cx="352017" cy="12907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stCxn id="172" idx="5"/>
            <a:endCxn id="176" idx="0"/>
          </p:cNvCxnSpPr>
          <p:nvPr/>
        </p:nvCxnSpPr>
        <p:spPr>
          <a:xfrm>
            <a:off x="8488142" y="5875326"/>
            <a:ext cx="205195" cy="36914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>
            <a:stCxn id="173" idx="7"/>
            <a:endCxn id="172" idx="3"/>
          </p:cNvCxnSpPr>
          <p:nvPr/>
        </p:nvCxnSpPr>
        <p:spPr>
          <a:xfrm flipV="1">
            <a:off x="8112030" y="5875326"/>
            <a:ext cx="199506" cy="135543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>
            <a:stCxn id="174" idx="5"/>
            <a:endCxn id="172" idx="1"/>
          </p:cNvCxnSpPr>
          <p:nvPr/>
        </p:nvCxnSpPr>
        <p:spPr>
          <a:xfrm>
            <a:off x="7914034" y="5476235"/>
            <a:ext cx="397502" cy="21197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>
            <a:endCxn id="19" idx="1"/>
          </p:cNvCxnSpPr>
          <p:nvPr/>
        </p:nvCxnSpPr>
        <p:spPr>
          <a:xfrm>
            <a:off x="4747659" y="3601586"/>
            <a:ext cx="3176086" cy="411472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2" name="Straight Connector 191"/>
          <p:cNvCxnSpPr>
            <a:stCxn id="32" idx="6"/>
            <a:endCxn id="20" idx="1"/>
          </p:cNvCxnSpPr>
          <p:nvPr/>
        </p:nvCxnSpPr>
        <p:spPr>
          <a:xfrm>
            <a:off x="4549547" y="3960134"/>
            <a:ext cx="3236111" cy="382476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3" name="Straight Connector 192"/>
          <p:cNvCxnSpPr>
            <a:stCxn id="88" idx="7"/>
            <a:endCxn id="20" idx="2"/>
          </p:cNvCxnSpPr>
          <p:nvPr/>
        </p:nvCxnSpPr>
        <p:spPr>
          <a:xfrm flipV="1">
            <a:off x="5464984" y="4392400"/>
            <a:ext cx="2305099" cy="312788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4" name="Straight Connector 193"/>
          <p:cNvCxnSpPr>
            <a:stCxn id="48" idx="6"/>
            <a:endCxn id="16" idx="1"/>
          </p:cNvCxnSpPr>
          <p:nvPr/>
        </p:nvCxnSpPr>
        <p:spPr>
          <a:xfrm flipV="1">
            <a:off x="4946782" y="5028357"/>
            <a:ext cx="3105621" cy="84444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5" name="Straight Connector 194"/>
          <p:cNvCxnSpPr>
            <a:stCxn id="68" idx="7"/>
            <a:endCxn id="174" idx="3"/>
          </p:cNvCxnSpPr>
          <p:nvPr/>
        </p:nvCxnSpPr>
        <p:spPr>
          <a:xfrm flipV="1">
            <a:off x="4130424" y="5476235"/>
            <a:ext cx="3708409" cy="648028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4" name="Straight Connector 203"/>
          <p:cNvCxnSpPr>
            <a:stCxn id="50" idx="6"/>
            <a:endCxn id="174" idx="2"/>
          </p:cNvCxnSpPr>
          <p:nvPr/>
        </p:nvCxnSpPr>
        <p:spPr>
          <a:xfrm>
            <a:off x="5163529" y="5329548"/>
            <a:ext cx="2659729" cy="96898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7" name="Straight Connector 206"/>
          <p:cNvCxnSpPr>
            <a:stCxn id="68" idx="6"/>
            <a:endCxn id="176" idx="2"/>
          </p:cNvCxnSpPr>
          <p:nvPr/>
        </p:nvCxnSpPr>
        <p:spPr>
          <a:xfrm>
            <a:off x="4145999" y="6174053"/>
            <a:ext cx="4494162" cy="140827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3" name="Straight Connector 212"/>
          <p:cNvCxnSpPr>
            <a:stCxn id="133" idx="6"/>
            <a:endCxn id="95" idx="5"/>
          </p:cNvCxnSpPr>
          <p:nvPr/>
        </p:nvCxnSpPr>
        <p:spPr>
          <a:xfrm>
            <a:off x="3939066" y="3315648"/>
            <a:ext cx="4778687" cy="195874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1" name="Shape 140"/>
          <p:cNvSpPr txBox="1"/>
          <p:nvPr/>
        </p:nvSpPr>
        <p:spPr>
          <a:xfrm>
            <a:off x="3731741" y="6987656"/>
            <a:ext cx="6343625" cy="1304113"/>
          </a:xfrm>
          <a:prstGeom prst="rect">
            <a:avLst/>
          </a:prstGeom>
          <a:noFill/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548"/>
              </a:spcAft>
              <a:buClr>
                <a:schemeClr val="dk1"/>
              </a:buClr>
              <a:buSzPct val="61111"/>
            </a:pPr>
            <a:r>
              <a:rPr lang="en-US" sz="2900" dirty="0" smtClean="0">
                <a:solidFill>
                  <a:schemeClr val="dk2"/>
                </a:solidFill>
              </a:rPr>
              <a:t>How well does information flow between the sides?</a:t>
            </a:r>
            <a:endParaRPr lang="en" sz="2900" dirty="0">
              <a:solidFill>
                <a:schemeClr val="dk2"/>
              </a:solidFill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14066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147"/>
          <p:cNvSpPr/>
          <p:nvPr/>
        </p:nvSpPr>
        <p:spPr>
          <a:xfrm>
            <a:off x="341399" y="8463571"/>
            <a:ext cx="955307" cy="96794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  <p:pic>
        <p:nvPicPr>
          <p:cNvPr id="8" name="Picture 7" descr="Screen Shot 2017-06-25 at 18.47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69" y="1681077"/>
            <a:ext cx="7912100" cy="6553200"/>
          </a:xfrm>
          <a:prstGeom prst="rect">
            <a:avLst/>
          </a:prstGeom>
        </p:spPr>
      </p:pic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Reply network</a:t>
            </a:r>
          </a:p>
        </p:txBody>
      </p:sp>
      <p:sp>
        <p:nvSpPr>
          <p:cNvPr id="147" name="Shape 147"/>
          <p:cNvSpPr/>
          <p:nvPr/>
        </p:nvSpPr>
        <p:spPr>
          <a:xfrm>
            <a:off x="2022413" y="2320326"/>
            <a:ext cx="955307" cy="96794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  <p:cxnSp>
        <p:nvCxnSpPr>
          <p:cNvPr id="149" name="Shape 149"/>
          <p:cNvCxnSpPr>
            <a:stCxn id="147" idx="4"/>
            <a:endCxn id="150" idx="0"/>
          </p:cNvCxnSpPr>
          <p:nvPr/>
        </p:nvCxnSpPr>
        <p:spPr>
          <a:xfrm flipH="1">
            <a:off x="2481737" y="3288268"/>
            <a:ext cx="18330" cy="394795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0" name="Shape 150"/>
          <p:cNvSpPr/>
          <p:nvPr/>
        </p:nvSpPr>
        <p:spPr>
          <a:xfrm>
            <a:off x="2004083" y="7236227"/>
            <a:ext cx="955307" cy="90874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  <p:pic>
        <p:nvPicPr>
          <p:cNvPr id="6" name="Picture 5" descr="Screen Shot 2017-06-25 at 18.48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83" y="7431315"/>
            <a:ext cx="550263" cy="478490"/>
          </a:xfrm>
          <a:prstGeom prst="rect">
            <a:avLst/>
          </a:prstGeom>
        </p:spPr>
      </p:pic>
      <p:pic>
        <p:nvPicPr>
          <p:cNvPr id="7" name="Picture 6" descr="Screen Shot 2017-06-25 at 18.48.4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01" y="2508460"/>
            <a:ext cx="580741" cy="546580"/>
          </a:xfrm>
          <a:prstGeom prst="rect">
            <a:avLst/>
          </a:prstGeom>
        </p:spPr>
      </p:pic>
      <p:pic>
        <p:nvPicPr>
          <p:cNvPr id="15" name="Picture 14" descr="Screen Shot 2017-06-26 at 7.51.3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509" y="8180250"/>
            <a:ext cx="7912100" cy="1422400"/>
          </a:xfrm>
          <a:prstGeom prst="rect">
            <a:avLst/>
          </a:prstGeom>
        </p:spPr>
      </p:pic>
      <p:pic>
        <p:nvPicPr>
          <p:cNvPr id="25" name="Picture 24" descr="Screen Shot 2017-06-26 at 7.51.3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t="11685" r="88208" b="46257"/>
          <a:stretch/>
        </p:blipFill>
        <p:spPr>
          <a:xfrm>
            <a:off x="468216" y="8642708"/>
            <a:ext cx="705505" cy="598243"/>
          </a:xfrm>
          <a:prstGeom prst="rect">
            <a:avLst/>
          </a:prstGeom>
        </p:spPr>
      </p:pic>
      <p:cxnSp>
        <p:nvCxnSpPr>
          <p:cNvPr id="27" name="Shape 149"/>
          <p:cNvCxnSpPr>
            <a:stCxn id="150" idx="3"/>
            <a:endCxn id="26" idx="7"/>
          </p:cNvCxnSpPr>
          <p:nvPr/>
        </p:nvCxnSpPr>
        <p:spPr>
          <a:xfrm flipH="1">
            <a:off x="1156805" y="8011891"/>
            <a:ext cx="987179" cy="593432"/>
          </a:xfrm>
          <a:prstGeom prst="straightConnector1">
            <a:avLst/>
          </a:prstGeom>
          <a:noFill/>
          <a:ln w="9525" cap="flat" cmpd="sng">
            <a:solidFill>
              <a:srgbClr val="FF66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7152380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7" grpId="1" animBg="1"/>
      <p:bldP spid="15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Reply network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127672" y="3033672"/>
            <a:ext cx="4574158" cy="440091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336850" y="4413081"/>
            <a:ext cx="1228079" cy="1156127"/>
            <a:chOff x="4704581" y="2592767"/>
            <a:chExt cx="527938" cy="475569"/>
          </a:xfrm>
          <a:solidFill>
            <a:srgbClr val="FF0000"/>
          </a:solidFill>
        </p:grpSpPr>
        <p:sp>
          <p:nvSpPr>
            <p:cNvPr id="6" name="Oval 5"/>
            <p:cNvSpPr/>
            <p:nvPr/>
          </p:nvSpPr>
          <p:spPr>
            <a:xfrm>
              <a:off x="4921622" y="2792502"/>
              <a:ext cx="152401" cy="152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143144" y="3010407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186800" y="2781422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819252" y="3010407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065554" y="2624506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835127" y="2721434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763943" y="2592767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704581" y="2728327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1"/>
              <a:endCxn id="14" idx="5"/>
            </p:cNvCxnSpPr>
            <p:nvPr/>
          </p:nvCxnSpPr>
          <p:spPr>
            <a:xfrm flipH="1" flipV="1">
              <a:off x="4802967" y="2642212"/>
              <a:ext cx="38855" cy="87706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5" idx="6"/>
              <a:endCxn id="13" idx="2"/>
            </p:cNvCxnSpPr>
            <p:nvPr/>
          </p:nvCxnSpPr>
          <p:spPr>
            <a:xfrm flipV="1">
              <a:off x="4750300" y="2750399"/>
              <a:ext cx="84827" cy="6893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7" idx="1"/>
              <a:endCxn id="13" idx="5"/>
            </p:cNvCxnSpPr>
            <p:nvPr/>
          </p:nvCxnSpPr>
          <p:spPr>
            <a:xfrm flipH="1" flipV="1">
              <a:off x="4874151" y="2770879"/>
              <a:ext cx="69790" cy="4394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7" idx="7"/>
              <a:endCxn id="12" idx="4"/>
            </p:cNvCxnSpPr>
            <p:nvPr/>
          </p:nvCxnSpPr>
          <p:spPr>
            <a:xfrm flipV="1">
              <a:off x="5051704" y="2682435"/>
              <a:ext cx="36710" cy="132385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7" idx="7"/>
              <a:endCxn id="9" idx="2"/>
            </p:cNvCxnSpPr>
            <p:nvPr/>
          </p:nvCxnSpPr>
          <p:spPr>
            <a:xfrm flipV="1">
              <a:off x="5051704" y="2810387"/>
              <a:ext cx="135096" cy="4433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7" idx="5"/>
              <a:endCxn id="8" idx="1"/>
            </p:cNvCxnSpPr>
            <p:nvPr/>
          </p:nvCxnSpPr>
          <p:spPr>
            <a:xfrm>
              <a:off x="5051704" y="2922584"/>
              <a:ext cx="9813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7" idx="3"/>
              <a:endCxn id="10" idx="7"/>
            </p:cNvCxnSpPr>
            <p:nvPr/>
          </p:nvCxnSpPr>
          <p:spPr>
            <a:xfrm flipH="1">
              <a:off x="4858276" y="2922584"/>
              <a:ext cx="8566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Oval 20"/>
          <p:cNvSpPr/>
          <p:nvPr/>
        </p:nvSpPr>
        <p:spPr>
          <a:xfrm>
            <a:off x="6308668" y="516555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stCxn id="6" idx="2"/>
          </p:cNvCxnSpPr>
          <p:nvPr/>
        </p:nvCxnSpPr>
        <p:spPr>
          <a:xfrm flipH="1">
            <a:off x="6393859" y="5083890"/>
            <a:ext cx="447866" cy="1309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311294" y="4551686"/>
            <a:ext cx="278548" cy="29217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705445" y="504398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stCxn id="24" idx="5"/>
          </p:cNvCxnSpPr>
          <p:nvPr/>
        </p:nvCxnSpPr>
        <p:spPr>
          <a:xfrm>
            <a:off x="5492740" y="4830483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7573773" y="564290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stCxn id="7" idx="5"/>
          </p:cNvCxnSpPr>
          <p:nvPr/>
        </p:nvCxnSpPr>
        <p:spPr>
          <a:xfrm>
            <a:off x="7447803" y="5548584"/>
            <a:ext cx="141544" cy="114946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7790520" y="585965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>
            <a:stCxn id="26" idx="5"/>
          </p:cNvCxnSpPr>
          <p:nvPr/>
        </p:nvCxnSpPr>
        <p:spPr>
          <a:xfrm>
            <a:off x="7664549" y="5763110"/>
            <a:ext cx="141545" cy="117166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092805" y="502597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23" idx="3"/>
            <a:endCxn id="30" idx="7"/>
          </p:cNvCxnSpPr>
          <p:nvPr/>
        </p:nvCxnSpPr>
        <p:spPr>
          <a:xfrm flipH="1">
            <a:off x="5183581" y="4801069"/>
            <a:ext cx="168505" cy="24552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5906167" y="467863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>
            <a:stCxn id="23" idx="6"/>
          </p:cNvCxnSpPr>
          <p:nvPr/>
        </p:nvCxnSpPr>
        <p:spPr>
          <a:xfrm>
            <a:off x="5589842" y="4697772"/>
            <a:ext cx="316325" cy="426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5327899" y="416336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stCxn id="23" idx="0"/>
            <a:endCxn id="34" idx="4"/>
          </p:cNvCxnSpPr>
          <p:nvPr/>
        </p:nvCxnSpPr>
        <p:spPr>
          <a:xfrm flipH="1" flipV="1">
            <a:off x="5381075" y="4304188"/>
            <a:ext cx="69493" cy="247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450568" y="5789239"/>
            <a:ext cx="302844" cy="33446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219449" y="634983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stCxn id="36" idx="3"/>
            <a:endCxn id="37" idx="7"/>
          </p:cNvCxnSpPr>
          <p:nvPr/>
        </p:nvCxnSpPr>
        <p:spPr>
          <a:xfrm flipH="1">
            <a:off x="5310225" y="6074719"/>
            <a:ext cx="184693" cy="29573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5077230" y="592291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>
            <a:stCxn id="36" idx="2"/>
            <a:endCxn id="39" idx="6"/>
          </p:cNvCxnSpPr>
          <p:nvPr/>
        </p:nvCxnSpPr>
        <p:spPr>
          <a:xfrm flipH="1">
            <a:off x="5183581" y="5956469"/>
            <a:ext cx="266987" cy="36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6053998" y="590879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>
            <a:stCxn id="36" idx="6"/>
            <a:endCxn id="41" idx="2"/>
          </p:cNvCxnSpPr>
          <p:nvPr/>
        </p:nvCxnSpPr>
        <p:spPr>
          <a:xfrm>
            <a:off x="5753411" y="5956470"/>
            <a:ext cx="300587" cy="22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5492739" y="546582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>
            <a:stCxn id="36" idx="0"/>
            <a:endCxn id="43" idx="4"/>
          </p:cNvCxnSpPr>
          <p:nvPr/>
        </p:nvCxnSpPr>
        <p:spPr>
          <a:xfrm flipH="1" flipV="1">
            <a:off x="5545915" y="5606647"/>
            <a:ext cx="56075" cy="182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6393860" y="6236452"/>
            <a:ext cx="263525" cy="26757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772990" y="670415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>
            <a:stCxn id="46" idx="5"/>
          </p:cNvCxnSpPr>
          <p:nvPr/>
        </p:nvCxnSpPr>
        <p:spPr>
          <a:xfrm>
            <a:off x="6560284" y="6490656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6160349" y="6686142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>
            <a:stCxn id="45" idx="3"/>
            <a:endCxn id="48" idx="7"/>
          </p:cNvCxnSpPr>
          <p:nvPr/>
        </p:nvCxnSpPr>
        <p:spPr>
          <a:xfrm flipH="1">
            <a:off x="6251125" y="6464843"/>
            <a:ext cx="181327" cy="2419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6973711" y="633880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>
            <a:stCxn id="45" idx="6"/>
          </p:cNvCxnSpPr>
          <p:nvPr/>
        </p:nvCxnSpPr>
        <p:spPr>
          <a:xfrm>
            <a:off x="6657385" y="6370240"/>
            <a:ext cx="316326" cy="30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6559791" y="5875418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>
            <a:stCxn id="45" idx="0"/>
            <a:endCxn id="52" idx="4"/>
          </p:cNvCxnSpPr>
          <p:nvPr/>
        </p:nvCxnSpPr>
        <p:spPr>
          <a:xfrm flipV="1">
            <a:off x="6525623" y="6016244"/>
            <a:ext cx="87344" cy="22020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36" idx="5"/>
            <a:endCxn id="55" idx="1"/>
          </p:cNvCxnSpPr>
          <p:nvPr/>
        </p:nvCxnSpPr>
        <p:spPr>
          <a:xfrm>
            <a:off x="5709061" y="6074718"/>
            <a:ext cx="159505" cy="2497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5852991" y="630384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>
            <a:stCxn id="43" idx="0"/>
            <a:endCxn id="24" idx="3"/>
          </p:cNvCxnSpPr>
          <p:nvPr/>
        </p:nvCxnSpPr>
        <p:spPr>
          <a:xfrm flipV="1">
            <a:off x="5545916" y="5164189"/>
            <a:ext cx="175105" cy="3016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3" idx="1"/>
            <a:endCxn id="23" idx="3"/>
          </p:cNvCxnSpPr>
          <p:nvPr/>
        </p:nvCxnSpPr>
        <p:spPr>
          <a:xfrm flipH="1" flipV="1">
            <a:off x="5352086" y="4801069"/>
            <a:ext cx="156228" cy="6853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24" idx="6"/>
            <a:endCxn id="21" idx="2"/>
          </p:cNvCxnSpPr>
          <p:nvPr/>
        </p:nvCxnSpPr>
        <p:spPr>
          <a:xfrm>
            <a:off x="5811796" y="5114400"/>
            <a:ext cx="496872" cy="121569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36" idx="7"/>
            <a:endCxn id="9" idx="2"/>
          </p:cNvCxnSpPr>
          <p:nvPr/>
        </p:nvCxnSpPr>
        <p:spPr>
          <a:xfrm flipV="1">
            <a:off x="5709061" y="5498794"/>
            <a:ext cx="894534" cy="33942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45" idx="7"/>
            <a:endCxn id="7" idx="2"/>
          </p:cNvCxnSpPr>
          <p:nvPr/>
        </p:nvCxnSpPr>
        <p:spPr>
          <a:xfrm flipV="1">
            <a:off x="6618793" y="5498794"/>
            <a:ext cx="738234" cy="7768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endCxn id="6" idx="4"/>
          </p:cNvCxnSpPr>
          <p:nvPr/>
        </p:nvCxnSpPr>
        <p:spPr>
          <a:xfrm flipV="1">
            <a:off x="6656098" y="5269133"/>
            <a:ext cx="362884" cy="59274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45" idx="1"/>
            <a:endCxn id="36" idx="5"/>
          </p:cNvCxnSpPr>
          <p:nvPr/>
        </p:nvCxnSpPr>
        <p:spPr>
          <a:xfrm flipH="1" flipV="1">
            <a:off x="5709062" y="6074718"/>
            <a:ext cx="723390" cy="20092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7896871" y="4980033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>
            <a:stCxn id="8" idx="6"/>
            <a:endCxn id="63" idx="2"/>
          </p:cNvCxnSpPr>
          <p:nvPr/>
        </p:nvCxnSpPr>
        <p:spPr>
          <a:xfrm>
            <a:off x="7564929" y="4942122"/>
            <a:ext cx="331942" cy="10832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8107550" y="528508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stCxn id="63" idx="5"/>
            <a:endCxn id="65" idx="1"/>
          </p:cNvCxnSpPr>
          <p:nvPr/>
        </p:nvCxnSpPr>
        <p:spPr>
          <a:xfrm>
            <a:off x="7987647" y="5100236"/>
            <a:ext cx="135478" cy="205471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6393860" y="3770083"/>
            <a:ext cx="278548" cy="29217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812445" y="402270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007825" y="431576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883131" y="433140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6709946" y="355648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7348139" y="592954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7481001" y="637499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/>
          <p:cNvCxnSpPr>
            <a:stCxn id="26" idx="3"/>
            <a:endCxn id="72" idx="7"/>
          </p:cNvCxnSpPr>
          <p:nvPr/>
        </p:nvCxnSpPr>
        <p:spPr>
          <a:xfrm flipH="1">
            <a:off x="7438915" y="5763110"/>
            <a:ext cx="150433" cy="18705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2" idx="4"/>
            <a:endCxn id="73" idx="0"/>
          </p:cNvCxnSpPr>
          <p:nvPr/>
        </p:nvCxnSpPr>
        <p:spPr>
          <a:xfrm>
            <a:off x="7401315" y="6070367"/>
            <a:ext cx="132862" cy="3046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50" idx="6"/>
            <a:endCxn id="73" idx="2"/>
          </p:cNvCxnSpPr>
          <p:nvPr/>
        </p:nvCxnSpPr>
        <p:spPr>
          <a:xfrm>
            <a:off x="7080062" y="6409221"/>
            <a:ext cx="400939" cy="361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34" idx="6"/>
            <a:endCxn id="68" idx="2"/>
          </p:cNvCxnSpPr>
          <p:nvPr/>
        </p:nvCxnSpPr>
        <p:spPr>
          <a:xfrm flipV="1">
            <a:off x="5434250" y="4093120"/>
            <a:ext cx="378195" cy="14065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69" idx="0"/>
            <a:endCxn id="68" idx="5"/>
          </p:cNvCxnSpPr>
          <p:nvPr/>
        </p:nvCxnSpPr>
        <p:spPr>
          <a:xfrm flipH="1" flipV="1">
            <a:off x="5903221" y="4142909"/>
            <a:ext cx="157780" cy="172852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endCxn id="67" idx="4"/>
          </p:cNvCxnSpPr>
          <p:nvPr/>
        </p:nvCxnSpPr>
        <p:spPr>
          <a:xfrm flipV="1">
            <a:off x="6525623" y="4062253"/>
            <a:ext cx="7511" cy="3447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70" idx="1"/>
            <a:endCxn id="67" idx="5"/>
          </p:cNvCxnSpPr>
          <p:nvPr/>
        </p:nvCxnSpPr>
        <p:spPr>
          <a:xfrm flipH="1" flipV="1">
            <a:off x="6631616" y="4019466"/>
            <a:ext cx="267090" cy="33256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71" idx="5"/>
            <a:endCxn id="10" idx="1"/>
          </p:cNvCxnSpPr>
          <p:nvPr/>
        </p:nvCxnSpPr>
        <p:spPr>
          <a:xfrm>
            <a:off x="6800722" y="3676688"/>
            <a:ext cx="391391" cy="8341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10" idx="7"/>
            <a:endCxn id="102" idx="2"/>
          </p:cNvCxnSpPr>
          <p:nvPr/>
        </p:nvCxnSpPr>
        <p:spPr>
          <a:xfrm flipV="1">
            <a:off x="7267314" y="4209489"/>
            <a:ext cx="551320" cy="30137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101"/>
          <p:cNvSpPr/>
          <p:nvPr/>
        </p:nvSpPr>
        <p:spPr>
          <a:xfrm>
            <a:off x="7818634" y="4139075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4772303" y="530515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4772303" y="567761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6035212" y="3486071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7229713" y="684498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6326101" y="698585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6134436" y="554780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4665952" y="462329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>
            <a:stCxn id="48" idx="5"/>
            <a:endCxn id="108" idx="0"/>
          </p:cNvCxnSpPr>
          <p:nvPr/>
        </p:nvCxnSpPr>
        <p:spPr>
          <a:xfrm>
            <a:off x="6251125" y="6806345"/>
            <a:ext cx="128152" cy="179512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46" idx="6"/>
            <a:endCxn id="107" idx="2"/>
          </p:cNvCxnSpPr>
          <p:nvPr/>
        </p:nvCxnSpPr>
        <p:spPr>
          <a:xfrm>
            <a:off x="6879341" y="6774573"/>
            <a:ext cx="350372" cy="1408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30" idx="1"/>
            <a:endCxn id="110" idx="5"/>
          </p:cNvCxnSpPr>
          <p:nvPr/>
        </p:nvCxnSpPr>
        <p:spPr>
          <a:xfrm flipH="1" flipV="1">
            <a:off x="4756728" y="4743500"/>
            <a:ext cx="351652" cy="30309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23" idx="2"/>
            <a:endCxn id="110" idx="6"/>
          </p:cNvCxnSpPr>
          <p:nvPr/>
        </p:nvCxnSpPr>
        <p:spPr>
          <a:xfrm flipH="1" flipV="1">
            <a:off x="4772303" y="4693711"/>
            <a:ext cx="538991" cy="40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104" idx="0"/>
            <a:endCxn id="110" idx="4"/>
          </p:cNvCxnSpPr>
          <p:nvPr/>
        </p:nvCxnSpPr>
        <p:spPr>
          <a:xfrm flipH="1" flipV="1">
            <a:off x="4719128" y="4764124"/>
            <a:ext cx="106351" cy="541031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39" idx="2"/>
            <a:endCxn id="105" idx="5"/>
          </p:cNvCxnSpPr>
          <p:nvPr/>
        </p:nvCxnSpPr>
        <p:spPr>
          <a:xfrm flipH="1" flipV="1">
            <a:off x="4863079" y="5797819"/>
            <a:ext cx="214151" cy="195506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stCxn id="37" idx="1"/>
            <a:endCxn id="39" idx="4"/>
          </p:cNvCxnSpPr>
          <p:nvPr/>
        </p:nvCxnSpPr>
        <p:spPr>
          <a:xfrm flipH="1" flipV="1">
            <a:off x="5130406" y="6063738"/>
            <a:ext cx="104618" cy="306716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stCxn id="106" idx="6"/>
            <a:endCxn id="71" idx="1"/>
          </p:cNvCxnSpPr>
          <p:nvPr/>
        </p:nvCxnSpPr>
        <p:spPr>
          <a:xfrm>
            <a:off x="6141563" y="3556485"/>
            <a:ext cx="583958" cy="206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Shape 140"/>
          <p:cNvSpPr txBox="1"/>
          <p:nvPr/>
        </p:nvSpPr>
        <p:spPr>
          <a:xfrm>
            <a:off x="3711318" y="7489589"/>
            <a:ext cx="6343625" cy="1304113"/>
          </a:xfrm>
          <a:prstGeom prst="rect">
            <a:avLst/>
          </a:prstGeom>
          <a:noFill/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548"/>
              </a:spcAft>
              <a:buClr>
                <a:schemeClr val="dk1"/>
              </a:buClr>
              <a:buSzPct val="61111"/>
            </a:pPr>
            <a:r>
              <a:rPr lang="en-US" sz="2900" dirty="0" smtClean="0">
                <a:solidFill>
                  <a:schemeClr val="dk2"/>
                </a:solidFill>
              </a:rPr>
              <a:t>Users reply to the </a:t>
            </a:r>
            <a:r>
              <a:rPr lang="en-US" sz="2900" dirty="0">
                <a:solidFill>
                  <a:schemeClr val="dk2"/>
                </a:solidFill>
              </a:rPr>
              <a:t>other side</a:t>
            </a:r>
            <a:endParaRPr lang="en" sz="2900" dirty="0">
              <a:solidFill>
                <a:schemeClr val="dk2"/>
              </a:solidFill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42701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 t="51297"/>
          <a:stretch/>
        </p:blipFill>
        <p:spPr>
          <a:xfrm>
            <a:off x="235483" y="3301668"/>
            <a:ext cx="12561493" cy="278748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Core</a:t>
            </a:r>
          </a:p>
        </p:txBody>
      </p:sp>
      <p:sp>
        <p:nvSpPr>
          <p:cNvPr id="160" name="Shape 160"/>
          <p:cNvSpPr/>
          <p:nvPr/>
        </p:nvSpPr>
        <p:spPr>
          <a:xfrm>
            <a:off x="1414080" y="5475082"/>
            <a:ext cx="4582400" cy="434631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5927502" y="5475082"/>
            <a:ext cx="4582400" cy="434631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  <p:cxnSp>
        <p:nvCxnSpPr>
          <p:cNvPr id="162" name="Shape 162"/>
          <p:cNvCxnSpPr/>
          <p:nvPr/>
        </p:nvCxnSpPr>
        <p:spPr>
          <a:xfrm rot="10800000">
            <a:off x="4391858" y="5928154"/>
            <a:ext cx="1128533" cy="141425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" name="Shape 163"/>
          <p:cNvCxnSpPr/>
          <p:nvPr/>
        </p:nvCxnSpPr>
        <p:spPr>
          <a:xfrm rot="10800000" flipH="1">
            <a:off x="5520391" y="5964800"/>
            <a:ext cx="1536427" cy="146716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4" name="Shape 164"/>
          <p:cNvSpPr/>
          <p:nvPr/>
        </p:nvSpPr>
        <p:spPr>
          <a:xfrm>
            <a:off x="4677369" y="7378631"/>
            <a:ext cx="1917013" cy="960853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r>
              <a:rPr lang="en"/>
              <a:t>Core set of users</a:t>
            </a:r>
          </a:p>
        </p:txBody>
      </p:sp>
    </p:spTree>
    <p:extLst>
      <p:ext uri="{BB962C8B-B14F-4D97-AF65-F5344CB8AC3E}">
        <p14:creationId xmlns:p14="http://schemas.microsoft.com/office/powerpoint/2010/main" val="11879457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61" grpId="0" animBg="1"/>
      <p:bldP spid="1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208862" y="2154352"/>
            <a:ext cx="12118187" cy="3892338"/>
          </a:xfrm>
          <a:prstGeom prst="rect">
            <a:avLst/>
          </a:prstGeom>
        </p:spPr>
        <p:txBody>
          <a:bodyPr lIns="145622" tIns="145622" rIns="145622" bIns="145622" anchor="b" anchorCtr="0">
            <a:normAutofit/>
          </a:bodyPr>
          <a:lstStyle/>
          <a:p>
            <a:pPr marL="728228" indent="616971">
              <a:buClr>
                <a:schemeClr val="dk1"/>
              </a:buClr>
              <a:buSzPct val="30555"/>
            </a:pPr>
            <a:r>
              <a:rPr lang="en-US" sz="4400" cap="none" dirty="0" smtClean="0"/>
              <a:t>The Effect of Collective </a:t>
            </a:r>
            <a:r>
              <a:rPr lang="en-US" sz="4400" cap="none" dirty="0"/>
              <a:t>A</a:t>
            </a:r>
            <a:r>
              <a:rPr lang="en-US" sz="4400" cap="none" dirty="0" smtClean="0"/>
              <a:t>ttention on </a:t>
            </a:r>
            <a:r>
              <a:rPr lang="en-US" sz="4400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</a:t>
            </a:r>
            <a:r>
              <a:rPr lang="en-US" sz="4400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ontroversial Debates </a:t>
            </a:r>
            <a:r>
              <a:rPr lang="en-US" sz="4400" cap="none" dirty="0" smtClean="0"/>
              <a:t>on Social media</a:t>
            </a:r>
            <a:endParaRPr lang="en" sz="4400" cap="non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060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Experiments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body" idx="4294967295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 smtClean="0"/>
              <a:t>Network</a:t>
            </a:r>
            <a:endParaRPr sz="3600" dirty="0"/>
          </a:p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 smtClean="0"/>
              <a:t>Content</a:t>
            </a:r>
            <a:endParaRPr lang="en-US" sz="3600" dirty="0" smtClean="0"/>
          </a:p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-US" sz="3600" dirty="0" smtClean="0"/>
              <a:t>Unit of measurement</a:t>
            </a:r>
            <a:endParaRPr lang="en" sz="3600" dirty="0"/>
          </a:p>
        </p:txBody>
      </p:sp>
      <p:sp>
        <p:nvSpPr>
          <p:cNvPr id="178" name="Shape 178"/>
          <p:cNvSpPr txBox="1"/>
          <p:nvPr/>
        </p:nvSpPr>
        <p:spPr>
          <a:xfrm>
            <a:off x="8946802" y="1929908"/>
            <a:ext cx="3603058" cy="1086009"/>
          </a:xfrm>
          <a:prstGeom prst="rect">
            <a:avLst/>
          </a:prstGeom>
          <a:noFill/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r>
              <a:rPr lang="en" dirty="0"/>
              <a:t>Compare these two points</a:t>
            </a: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147901" y="2075063"/>
            <a:ext cx="4611534" cy="68847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Shape 176"/>
          <p:cNvCxnSpPr>
            <a:stCxn id="178" idx="2"/>
            <a:endCxn id="174" idx="0"/>
          </p:cNvCxnSpPr>
          <p:nvPr/>
        </p:nvCxnSpPr>
        <p:spPr>
          <a:xfrm flipH="1">
            <a:off x="6085798" y="3015917"/>
            <a:ext cx="4662533" cy="184866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4" name="Shape 174"/>
          <p:cNvSpPr/>
          <p:nvPr/>
        </p:nvSpPr>
        <p:spPr>
          <a:xfrm>
            <a:off x="5919929" y="4864583"/>
            <a:ext cx="331737" cy="371598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  <p:cxnSp>
        <p:nvCxnSpPr>
          <p:cNvPr id="177" name="Shape 177"/>
          <p:cNvCxnSpPr>
            <a:stCxn id="178" idx="2"/>
            <a:endCxn id="175" idx="0"/>
          </p:cNvCxnSpPr>
          <p:nvPr/>
        </p:nvCxnSpPr>
        <p:spPr>
          <a:xfrm flipH="1">
            <a:off x="6208196" y="3015917"/>
            <a:ext cx="4540135" cy="384136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5" name="Shape 175"/>
          <p:cNvSpPr/>
          <p:nvPr/>
        </p:nvSpPr>
        <p:spPr>
          <a:xfrm>
            <a:off x="6105716" y="6857281"/>
            <a:ext cx="204960" cy="215055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99072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  <p:bldP spid="174" grpId="0" animBg="1"/>
      <p:bldP spid="17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</p:spPr>
        <p:txBody>
          <a:bodyPr lIns="145646" tIns="72823" rIns="145646" bIns="7282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296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01802" y="2675350"/>
            <a:ext cx="3482536" cy="3639520"/>
          </a:xfrm>
          <a:prstGeom prst="ellipse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61156" y="2675352"/>
            <a:ext cx="3482539" cy="36395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353811" y="3531946"/>
            <a:ext cx="1228079" cy="1156127"/>
            <a:chOff x="4704581" y="2592767"/>
            <a:chExt cx="527938" cy="475569"/>
          </a:xfrm>
        </p:grpSpPr>
        <p:sp>
          <p:nvSpPr>
            <p:cNvPr id="28" name="Oval 27"/>
            <p:cNvSpPr/>
            <p:nvPr/>
          </p:nvSpPr>
          <p:spPr>
            <a:xfrm>
              <a:off x="4921622" y="2792502"/>
              <a:ext cx="152401" cy="152400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143144" y="301040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186800" y="2781422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819252" y="301040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65554" y="2624506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835127" y="2721434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763943" y="259276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704581" y="272832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stCxn id="35" idx="1"/>
              <a:endCxn id="36" idx="5"/>
            </p:cNvCxnSpPr>
            <p:nvPr/>
          </p:nvCxnSpPr>
          <p:spPr>
            <a:xfrm flipH="1" flipV="1">
              <a:off x="4802967" y="2642212"/>
              <a:ext cx="38855" cy="8770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7" idx="6"/>
              <a:endCxn id="35" idx="2"/>
            </p:cNvCxnSpPr>
            <p:nvPr/>
          </p:nvCxnSpPr>
          <p:spPr>
            <a:xfrm flipV="1">
              <a:off x="4750300" y="2750399"/>
              <a:ext cx="84827" cy="689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9" idx="1"/>
              <a:endCxn id="35" idx="5"/>
            </p:cNvCxnSpPr>
            <p:nvPr/>
          </p:nvCxnSpPr>
          <p:spPr>
            <a:xfrm flipH="1" flipV="1">
              <a:off x="4874151" y="2770879"/>
              <a:ext cx="69790" cy="4394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29" idx="7"/>
              <a:endCxn id="34" idx="4"/>
            </p:cNvCxnSpPr>
            <p:nvPr/>
          </p:nvCxnSpPr>
          <p:spPr>
            <a:xfrm flipV="1">
              <a:off x="5051704" y="2682435"/>
              <a:ext cx="36710" cy="1323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29" idx="7"/>
              <a:endCxn id="31" idx="2"/>
            </p:cNvCxnSpPr>
            <p:nvPr/>
          </p:nvCxnSpPr>
          <p:spPr>
            <a:xfrm flipV="1">
              <a:off x="5051704" y="2810387"/>
              <a:ext cx="135096" cy="443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29" idx="5"/>
              <a:endCxn id="30" idx="1"/>
            </p:cNvCxnSpPr>
            <p:nvPr/>
          </p:nvCxnSpPr>
          <p:spPr>
            <a:xfrm>
              <a:off x="5051704" y="2922584"/>
              <a:ext cx="98135" cy="963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9" idx="3"/>
              <a:endCxn id="32" idx="7"/>
            </p:cNvCxnSpPr>
            <p:nvPr/>
          </p:nvCxnSpPr>
          <p:spPr>
            <a:xfrm flipH="1">
              <a:off x="4858276" y="2922584"/>
              <a:ext cx="85665" cy="963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520386" y="3711819"/>
            <a:ext cx="1228079" cy="1156127"/>
            <a:chOff x="4457059" y="2478830"/>
            <a:chExt cx="527938" cy="475569"/>
          </a:xfrm>
          <a:solidFill>
            <a:schemeClr val="accent6">
              <a:lumMod val="75000"/>
            </a:schemeClr>
          </a:solidFill>
        </p:grpSpPr>
        <p:sp>
          <p:nvSpPr>
            <p:cNvPr id="13" name="Oval 12"/>
            <p:cNvSpPr/>
            <p:nvPr/>
          </p:nvSpPr>
          <p:spPr>
            <a:xfrm>
              <a:off x="4674100" y="2678565"/>
              <a:ext cx="152401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895622" y="289647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939278" y="2667485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571730" y="289647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818032" y="2510569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587605" y="2607497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516421" y="247883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457059" y="261439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 flipV="1">
              <a:off x="4555445" y="2528275"/>
              <a:ext cx="38855" cy="87706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502778" y="2636462"/>
              <a:ext cx="84827" cy="6893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4626629" y="2656942"/>
              <a:ext cx="69790" cy="4394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804182" y="2568498"/>
              <a:ext cx="36710" cy="132385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3" idx="6"/>
              <a:endCxn id="15" idx="3"/>
            </p:cNvCxnSpPr>
            <p:nvPr/>
          </p:nvCxnSpPr>
          <p:spPr>
            <a:xfrm flipV="1">
              <a:off x="4826501" y="2716930"/>
              <a:ext cx="119473" cy="37835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804182" y="2808647"/>
              <a:ext cx="9813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4610754" y="2808647"/>
              <a:ext cx="8566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/>
          <p:cNvSpPr/>
          <p:nvPr/>
        </p:nvSpPr>
        <p:spPr>
          <a:xfrm>
            <a:off x="3325629" y="428442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>
            <a:stCxn id="28" idx="2"/>
          </p:cNvCxnSpPr>
          <p:nvPr/>
        </p:nvCxnSpPr>
        <p:spPr>
          <a:xfrm flipH="1">
            <a:off x="3410820" y="4202755"/>
            <a:ext cx="447866" cy="1309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2328255" y="3670551"/>
            <a:ext cx="278548" cy="29217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722406" y="416285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>
            <a:stCxn id="46" idx="5"/>
          </p:cNvCxnSpPr>
          <p:nvPr/>
        </p:nvCxnSpPr>
        <p:spPr>
          <a:xfrm>
            <a:off x="2509701" y="3949348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4590734" y="476177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>
            <a:stCxn id="29" idx="6"/>
          </p:cNvCxnSpPr>
          <p:nvPr/>
        </p:nvCxnSpPr>
        <p:spPr>
          <a:xfrm>
            <a:off x="4480340" y="4617658"/>
            <a:ext cx="125968" cy="1647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4807481" y="497851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>
            <a:stCxn id="48" idx="5"/>
          </p:cNvCxnSpPr>
          <p:nvPr/>
        </p:nvCxnSpPr>
        <p:spPr>
          <a:xfrm>
            <a:off x="4681510" y="4881975"/>
            <a:ext cx="141545" cy="1171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2109766" y="414483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>
            <a:stCxn id="45" idx="3"/>
            <a:endCxn id="52" idx="7"/>
          </p:cNvCxnSpPr>
          <p:nvPr/>
        </p:nvCxnSpPr>
        <p:spPr>
          <a:xfrm flipH="1">
            <a:off x="2200542" y="3919934"/>
            <a:ext cx="168505" cy="2455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2923128" y="379750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>
            <a:stCxn id="45" idx="6"/>
          </p:cNvCxnSpPr>
          <p:nvPr/>
        </p:nvCxnSpPr>
        <p:spPr>
          <a:xfrm>
            <a:off x="2606803" y="3816637"/>
            <a:ext cx="316325" cy="426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2344860" y="328222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>
            <a:stCxn id="45" idx="0"/>
            <a:endCxn id="56" idx="4"/>
          </p:cNvCxnSpPr>
          <p:nvPr/>
        </p:nvCxnSpPr>
        <p:spPr>
          <a:xfrm flipH="1" flipV="1">
            <a:off x="2398036" y="3423053"/>
            <a:ext cx="69493" cy="247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2467529" y="4908104"/>
            <a:ext cx="302844" cy="33446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236410" y="546869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>
            <a:stCxn id="58" idx="3"/>
            <a:endCxn id="59" idx="7"/>
          </p:cNvCxnSpPr>
          <p:nvPr/>
        </p:nvCxnSpPr>
        <p:spPr>
          <a:xfrm flipH="1">
            <a:off x="2327186" y="5193584"/>
            <a:ext cx="184693" cy="295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094191" y="504177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>
            <a:stCxn id="58" idx="2"/>
            <a:endCxn id="61" idx="6"/>
          </p:cNvCxnSpPr>
          <p:nvPr/>
        </p:nvCxnSpPr>
        <p:spPr>
          <a:xfrm flipH="1">
            <a:off x="2200542" y="5075334"/>
            <a:ext cx="266987" cy="36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3070959" y="502765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>
            <a:stCxn id="58" idx="6"/>
            <a:endCxn id="63" idx="2"/>
          </p:cNvCxnSpPr>
          <p:nvPr/>
        </p:nvCxnSpPr>
        <p:spPr>
          <a:xfrm>
            <a:off x="2770372" y="5075335"/>
            <a:ext cx="300587" cy="22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2509700" y="458468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stCxn id="58" idx="0"/>
            <a:endCxn id="65" idx="4"/>
          </p:cNvCxnSpPr>
          <p:nvPr/>
        </p:nvCxnSpPr>
        <p:spPr>
          <a:xfrm flipH="1" flipV="1">
            <a:off x="2562876" y="4725512"/>
            <a:ext cx="56075" cy="182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3410821" y="5355317"/>
            <a:ext cx="263525" cy="26757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789951" y="582302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>
            <a:stCxn id="68" idx="5"/>
          </p:cNvCxnSpPr>
          <p:nvPr/>
        </p:nvCxnSpPr>
        <p:spPr>
          <a:xfrm>
            <a:off x="3577245" y="5609521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3177310" y="580500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>
            <a:stCxn id="67" idx="3"/>
            <a:endCxn id="70" idx="7"/>
          </p:cNvCxnSpPr>
          <p:nvPr/>
        </p:nvCxnSpPr>
        <p:spPr>
          <a:xfrm flipH="1">
            <a:off x="3268086" y="5583708"/>
            <a:ext cx="181327" cy="2419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3990672" y="545767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>
            <a:stCxn id="67" idx="6"/>
          </p:cNvCxnSpPr>
          <p:nvPr/>
        </p:nvCxnSpPr>
        <p:spPr>
          <a:xfrm>
            <a:off x="3674346" y="5489105"/>
            <a:ext cx="316326" cy="30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3576752" y="4994283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>
            <a:stCxn id="67" idx="0"/>
            <a:endCxn id="74" idx="4"/>
          </p:cNvCxnSpPr>
          <p:nvPr/>
        </p:nvCxnSpPr>
        <p:spPr>
          <a:xfrm flipV="1">
            <a:off x="3542584" y="5135109"/>
            <a:ext cx="87344" cy="220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58" idx="5"/>
            <a:endCxn id="77" idx="1"/>
          </p:cNvCxnSpPr>
          <p:nvPr/>
        </p:nvCxnSpPr>
        <p:spPr>
          <a:xfrm>
            <a:off x="2726022" y="5193583"/>
            <a:ext cx="159505" cy="2497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2869952" y="542271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>
            <a:stCxn id="65" idx="0"/>
            <a:endCxn id="46" idx="3"/>
          </p:cNvCxnSpPr>
          <p:nvPr/>
        </p:nvCxnSpPr>
        <p:spPr>
          <a:xfrm flipV="1">
            <a:off x="2562877" y="4283054"/>
            <a:ext cx="175105" cy="3016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65" idx="1"/>
            <a:endCxn id="45" idx="3"/>
          </p:cNvCxnSpPr>
          <p:nvPr/>
        </p:nvCxnSpPr>
        <p:spPr>
          <a:xfrm flipH="1" flipV="1">
            <a:off x="2369047" y="3919934"/>
            <a:ext cx="156228" cy="6853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6"/>
            <a:endCxn id="43" idx="2"/>
          </p:cNvCxnSpPr>
          <p:nvPr/>
        </p:nvCxnSpPr>
        <p:spPr>
          <a:xfrm>
            <a:off x="2828757" y="4233265"/>
            <a:ext cx="496872" cy="1215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58" idx="7"/>
            <a:endCxn id="31" idx="2"/>
          </p:cNvCxnSpPr>
          <p:nvPr/>
        </p:nvCxnSpPr>
        <p:spPr>
          <a:xfrm flipV="1">
            <a:off x="2726022" y="4617659"/>
            <a:ext cx="894534" cy="3394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67" idx="7"/>
            <a:endCxn id="29" idx="2"/>
          </p:cNvCxnSpPr>
          <p:nvPr/>
        </p:nvCxnSpPr>
        <p:spPr>
          <a:xfrm flipV="1">
            <a:off x="3635754" y="4617659"/>
            <a:ext cx="738234" cy="7768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endCxn id="28" idx="4"/>
          </p:cNvCxnSpPr>
          <p:nvPr/>
        </p:nvCxnSpPr>
        <p:spPr>
          <a:xfrm flipV="1">
            <a:off x="3673059" y="4387998"/>
            <a:ext cx="362884" cy="5927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67" idx="1"/>
            <a:endCxn id="58" idx="5"/>
          </p:cNvCxnSpPr>
          <p:nvPr/>
        </p:nvCxnSpPr>
        <p:spPr>
          <a:xfrm flipH="1" flipV="1">
            <a:off x="2726022" y="5193584"/>
            <a:ext cx="723391" cy="2009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4913832" y="4098898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>
            <a:stCxn id="30" idx="6"/>
            <a:endCxn id="86" idx="2"/>
          </p:cNvCxnSpPr>
          <p:nvPr/>
        </p:nvCxnSpPr>
        <p:spPr>
          <a:xfrm>
            <a:off x="4581890" y="4060987"/>
            <a:ext cx="331942" cy="1083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5124511" y="4403949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/>
          <p:cNvCxnSpPr>
            <a:stCxn id="86" idx="5"/>
            <a:endCxn id="88" idx="1"/>
          </p:cNvCxnSpPr>
          <p:nvPr/>
        </p:nvCxnSpPr>
        <p:spPr>
          <a:xfrm>
            <a:off x="5004608" y="4219101"/>
            <a:ext cx="135478" cy="2054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8934074" y="3320971"/>
            <a:ext cx="302592" cy="31623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9397457" y="3796453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9499008" y="3239781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8644025" y="3796453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8680953" y="309394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8377280" y="311070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/>
          <p:nvPr/>
        </p:nvCxnSpPr>
        <p:spPr>
          <a:xfrm flipV="1">
            <a:off x="8483632" y="3164361"/>
            <a:ext cx="197323" cy="1675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90" idx="1"/>
          </p:cNvCxnSpPr>
          <p:nvPr/>
        </p:nvCxnSpPr>
        <p:spPr>
          <a:xfrm flipH="1" flipV="1">
            <a:off x="8771731" y="3214151"/>
            <a:ext cx="206657" cy="15313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90" idx="7"/>
          </p:cNvCxnSpPr>
          <p:nvPr/>
        </p:nvCxnSpPr>
        <p:spPr>
          <a:xfrm flipV="1">
            <a:off x="9192354" y="3310196"/>
            <a:ext cx="306655" cy="5708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9184752" y="3582950"/>
            <a:ext cx="228279" cy="23412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90" idx="3"/>
          </p:cNvCxnSpPr>
          <p:nvPr/>
        </p:nvCxnSpPr>
        <p:spPr>
          <a:xfrm flipH="1">
            <a:off x="8734804" y="3590894"/>
            <a:ext cx="243584" cy="22618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9236667" y="5563540"/>
            <a:ext cx="249758" cy="26462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9630906" y="591699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9748766" y="543073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8911617" y="5917103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8930711" y="528490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9025563" y="490810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8627038" y="530166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08" name="Straight Connector 107"/>
          <p:cNvCxnSpPr>
            <a:stCxn id="105" idx="7"/>
            <a:endCxn id="106" idx="4"/>
          </p:cNvCxnSpPr>
          <p:nvPr/>
        </p:nvCxnSpPr>
        <p:spPr>
          <a:xfrm flipV="1">
            <a:off x="9021487" y="5048931"/>
            <a:ext cx="57252" cy="25659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8733390" y="5355317"/>
            <a:ext cx="197323" cy="1675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101" idx="1"/>
          </p:cNvCxnSpPr>
          <p:nvPr/>
        </p:nvCxnSpPr>
        <p:spPr>
          <a:xfrm flipH="1" flipV="1">
            <a:off x="9021489" y="5405107"/>
            <a:ext cx="251755" cy="19718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101" idx="7"/>
          </p:cNvCxnSpPr>
          <p:nvPr/>
        </p:nvCxnSpPr>
        <p:spPr>
          <a:xfrm flipV="1">
            <a:off x="9449848" y="5501153"/>
            <a:ext cx="298918" cy="10114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endCxn id="102" idx="1"/>
          </p:cNvCxnSpPr>
          <p:nvPr/>
        </p:nvCxnSpPr>
        <p:spPr>
          <a:xfrm>
            <a:off x="9434510" y="5773906"/>
            <a:ext cx="211972" cy="16371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101" idx="3"/>
            <a:endCxn id="104" idx="7"/>
          </p:cNvCxnSpPr>
          <p:nvPr/>
        </p:nvCxnSpPr>
        <p:spPr>
          <a:xfrm flipH="1">
            <a:off x="9002395" y="5789410"/>
            <a:ext cx="270849" cy="14831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9801941" y="3525857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>
            <a:stCxn id="91" idx="7"/>
            <a:endCxn id="114" idx="3"/>
          </p:cNvCxnSpPr>
          <p:nvPr/>
        </p:nvCxnSpPr>
        <p:spPr>
          <a:xfrm flipV="1">
            <a:off x="9488234" y="3620899"/>
            <a:ext cx="329283" cy="19617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stCxn id="92" idx="5"/>
            <a:endCxn id="114" idx="1"/>
          </p:cNvCxnSpPr>
          <p:nvPr/>
        </p:nvCxnSpPr>
        <p:spPr>
          <a:xfrm>
            <a:off x="9589784" y="3359984"/>
            <a:ext cx="227732" cy="18218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90" idx="4"/>
            <a:endCxn id="106" idx="0"/>
          </p:cNvCxnSpPr>
          <p:nvPr/>
        </p:nvCxnSpPr>
        <p:spPr>
          <a:xfrm flipH="1">
            <a:off x="9078739" y="3637206"/>
            <a:ext cx="6632" cy="127089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4" idx="4"/>
            <a:endCxn id="107" idx="0"/>
          </p:cNvCxnSpPr>
          <p:nvPr/>
        </p:nvCxnSpPr>
        <p:spPr>
          <a:xfrm>
            <a:off x="8593736" y="4867942"/>
            <a:ext cx="86478" cy="43371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9454148" y="4632532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>
            <a:stCxn id="119" idx="3"/>
            <a:endCxn id="101" idx="0"/>
          </p:cNvCxnSpPr>
          <p:nvPr/>
        </p:nvCxnSpPr>
        <p:spPr>
          <a:xfrm flipH="1">
            <a:off x="9361546" y="4752734"/>
            <a:ext cx="108177" cy="81080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3" idx="6"/>
            <a:endCxn id="119" idx="1"/>
          </p:cNvCxnSpPr>
          <p:nvPr/>
        </p:nvCxnSpPr>
        <p:spPr>
          <a:xfrm>
            <a:off x="8379771" y="4382624"/>
            <a:ext cx="1089953" cy="27053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/>
          <p:cNvSpPr/>
          <p:nvPr/>
        </p:nvSpPr>
        <p:spPr>
          <a:xfrm>
            <a:off x="10160090" y="4354833"/>
            <a:ext cx="220415" cy="21068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23" name="Straight Connector 122"/>
          <p:cNvCxnSpPr>
            <a:stCxn id="119" idx="6"/>
            <a:endCxn id="122" idx="2"/>
          </p:cNvCxnSpPr>
          <p:nvPr/>
        </p:nvCxnSpPr>
        <p:spPr>
          <a:xfrm flipV="1">
            <a:off x="9560500" y="4460177"/>
            <a:ext cx="599590" cy="24276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>
            <a:off x="10383113" y="4021143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25" name="Straight Connector 124"/>
          <p:cNvCxnSpPr>
            <a:stCxn id="122" idx="0"/>
            <a:endCxn id="124" idx="3"/>
          </p:cNvCxnSpPr>
          <p:nvPr/>
        </p:nvCxnSpPr>
        <p:spPr>
          <a:xfrm flipV="1">
            <a:off x="10270298" y="4116186"/>
            <a:ext cx="128390" cy="23864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0218401" y="4902599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27" name="Straight Connector 126"/>
          <p:cNvCxnSpPr>
            <a:stCxn id="122" idx="4"/>
            <a:endCxn id="126" idx="0"/>
          </p:cNvCxnSpPr>
          <p:nvPr/>
        </p:nvCxnSpPr>
        <p:spPr>
          <a:xfrm>
            <a:off x="10270298" y="4565522"/>
            <a:ext cx="1279" cy="33707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122" idx="1"/>
            <a:endCxn id="129" idx="5"/>
          </p:cNvCxnSpPr>
          <p:nvPr/>
        </p:nvCxnSpPr>
        <p:spPr>
          <a:xfrm flipH="1" flipV="1">
            <a:off x="9971420" y="4119652"/>
            <a:ext cx="220949" cy="26603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Oval 128"/>
          <p:cNvSpPr/>
          <p:nvPr/>
        </p:nvSpPr>
        <p:spPr>
          <a:xfrm>
            <a:off x="9880643" y="4024610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410821" y="2888948"/>
            <a:ext cx="278548" cy="29217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2829406" y="314157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024786" y="343462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900092" y="345026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4384638" y="325100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4365100" y="504840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4497962" y="549386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>
            <a:stCxn id="48" idx="3"/>
            <a:endCxn id="138" idx="7"/>
          </p:cNvCxnSpPr>
          <p:nvPr/>
        </p:nvCxnSpPr>
        <p:spPr>
          <a:xfrm flipH="1">
            <a:off x="4455876" y="4881975"/>
            <a:ext cx="150433" cy="1870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38" idx="4"/>
            <a:endCxn id="139" idx="0"/>
          </p:cNvCxnSpPr>
          <p:nvPr/>
        </p:nvCxnSpPr>
        <p:spPr>
          <a:xfrm>
            <a:off x="4418276" y="5189232"/>
            <a:ext cx="132862" cy="3046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72" idx="6"/>
            <a:endCxn id="139" idx="2"/>
          </p:cNvCxnSpPr>
          <p:nvPr/>
        </p:nvCxnSpPr>
        <p:spPr>
          <a:xfrm>
            <a:off x="4097023" y="5528086"/>
            <a:ext cx="400939" cy="361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stCxn id="56" idx="6"/>
            <a:endCxn id="134" idx="2"/>
          </p:cNvCxnSpPr>
          <p:nvPr/>
        </p:nvCxnSpPr>
        <p:spPr>
          <a:xfrm flipV="1">
            <a:off x="2451211" y="3211985"/>
            <a:ext cx="378195" cy="1406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35" idx="0"/>
            <a:endCxn id="134" idx="5"/>
          </p:cNvCxnSpPr>
          <p:nvPr/>
        </p:nvCxnSpPr>
        <p:spPr>
          <a:xfrm flipH="1" flipV="1">
            <a:off x="2920182" y="3261774"/>
            <a:ext cx="157780" cy="1728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endCxn id="133" idx="4"/>
          </p:cNvCxnSpPr>
          <p:nvPr/>
        </p:nvCxnSpPr>
        <p:spPr>
          <a:xfrm flipV="1">
            <a:off x="3542584" y="3181118"/>
            <a:ext cx="7511" cy="3447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136" idx="1"/>
            <a:endCxn id="133" idx="5"/>
          </p:cNvCxnSpPr>
          <p:nvPr/>
        </p:nvCxnSpPr>
        <p:spPr>
          <a:xfrm flipH="1" flipV="1">
            <a:off x="3648577" y="3138331"/>
            <a:ext cx="267090" cy="3325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37" idx="4"/>
            <a:endCxn id="32" idx="7"/>
          </p:cNvCxnSpPr>
          <p:nvPr/>
        </p:nvCxnSpPr>
        <p:spPr>
          <a:xfrm flipH="1">
            <a:off x="4284275" y="3391828"/>
            <a:ext cx="153539" cy="2379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Oval 166"/>
          <p:cNvSpPr/>
          <p:nvPr/>
        </p:nvSpPr>
        <p:spPr>
          <a:xfrm>
            <a:off x="9166893" y="288716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68" name="Straight Connector 167"/>
          <p:cNvCxnSpPr>
            <a:stCxn id="90" idx="0"/>
            <a:endCxn id="167" idx="3"/>
          </p:cNvCxnSpPr>
          <p:nvPr/>
        </p:nvCxnSpPr>
        <p:spPr>
          <a:xfrm flipV="1">
            <a:off x="9085370" y="3007368"/>
            <a:ext cx="97098" cy="313603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Oval 171"/>
          <p:cNvSpPr/>
          <p:nvPr/>
        </p:nvSpPr>
        <p:spPr>
          <a:xfrm>
            <a:off x="8025263" y="5368842"/>
            <a:ext cx="249758" cy="26462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7771557" y="570963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7573561" y="507541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9084238" y="575886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8390464" y="5963851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77" name="Straight Connector 176"/>
          <p:cNvCxnSpPr>
            <a:stCxn id="107" idx="2"/>
            <a:endCxn id="172" idx="6"/>
          </p:cNvCxnSpPr>
          <p:nvPr/>
        </p:nvCxnSpPr>
        <p:spPr>
          <a:xfrm flipH="1">
            <a:off x="8275021" y="5372074"/>
            <a:ext cx="352017" cy="12907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stCxn id="172" idx="5"/>
            <a:endCxn id="176" idx="0"/>
          </p:cNvCxnSpPr>
          <p:nvPr/>
        </p:nvCxnSpPr>
        <p:spPr>
          <a:xfrm>
            <a:off x="8238445" y="5594711"/>
            <a:ext cx="205195" cy="36914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>
            <a:stCxn id="173" idx="7"/>
            <a:endCxn id="172" idx="3"/>
          </p:cNvCxnSpPr>
          <p:nvPr/>
        </p:nvCxnSpPr>
        <p:spPr>
          <a:xfrm flipV="1">
            <a:off x="7862333" y="5594711"/>
            <a:ext cx="199506" cy="135543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>
            <a:stCxn id="174" idx="5"/>
            <a:endCxn id="172" idx="1"/>
          </p:cNvCxnSpPr>
          <p:nvPr/>
        </p:nvCxnSpPr>
        <p:spPr>
          <a:xfrm>
            <a:off x="7664337" y="5195620"/>
            <a:ext cx="397502" cy="21197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>
            <a:endCxn id="19" idx="1"/>
          </p:cNvCxnSpPr>
          <p:nvPr/>
        </p:nvCxnSpPr>
        <p:spPr>
          <a:xfrm>
            <a:off x="4497962" y="3320971"/>
            <a:ext cx="3176086" cy="411472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2" name="Straight Connector 191"/>
          <p:cNvCxnSpPr>
            <a:stCxn id="32" idx="6"/>
            <a:endCxn id="20" idx="1"/>
          </p:cNvCxnSpPr>
          <p:nvPr/>
        </p:nvCxnSpPr>
        <p:spPr>
          <a:xfrm>
            <a:off x="4299850" y="3679519"/>
            <a:ext cx="3236111" cy="382476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3" name="Straight Connector 192"/>
          <p:cNvCxnSpPr>
            <a:stCxn id="88" idx="7"/>
            <a:endCxn id="20" idx="2"/>
          </p:cNvCxnSpPr>
          <p:nvPr/>
        </p:nvCxnSpPr>
        <p:spPr>
          <a:xfrm flipV="1">
            <a:off x="5215287" y="4111785"/>
            <a:ext cx="2305099" cy="312788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4" name="Straight Connector 193"/>
          <p:cNvCxnSpPr>
            <a:stCxn id="48" idx="6"/>
            <a:endCxn id="16" idx="1"/>
          </p:cNvCxnSpPr>
          <p:nvPr/>
        </p:nvCxnSpPr>
        <p:spPr>
          <a:xfrm flipV="1">
            <a:off x="4697085" y="4747742"/>
            <a:ext cx="3105621" cy="84444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5" name="Straight Connector 194"/>
          <p:cNvCxnSpPr>
            <a:stCxn id="68" idx="7"/>
            <a:endCxn id="174" idx="3"/>
          </p:cNvCxnSpPr>
          <p:nvPr/>
        </p:nvCxnSpPr>
        <p:spPr>
          <a:xfrm flipV="1">
            <a:off x="3880727" y="5195620"/>
            <a:ext cx="3708409" cy="648028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4" name="Straight Connector 203"/>
          <p:cNvCxnSpPr>
            <a:stCxn id="50" idx="6"/>
            <a:endCxn id="174" idx="2"/>
          </p:cNvCxnSpPr>
          <p:nvPr/>
        </p:nvCxnSpPr>
        <p:spPr>
          <a:xfrm>
            <a:off x="4913832" y="5048933"/>
            <a:ext cx="2659729" cy="96898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7" name="Straight Connector 206"/>
          <p:cNvCxnSpPr>
            <a:stCxn id="68" idx="6"/>
            <a:endCxn id="176" idx="2"/>
          </p:cNvCxnSpPr>
          <p:nvPr/>
        </p:nvCxnSpPr>
        <p:spPr>
          <a:xfrm>
            <a:off x="3896302" y="5893438"/>
            <a:ext cx="4494162" cy="140827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3" name="Straight Connector 212"/>
          <p:cNvCxnSpPr>
            <a:stCxn id="133" idx="6"/>
            <a:endCxn id="95" idx="5"/>
          </p:cNvCxnSpPr>
          <p:nvPr/>
        </p:nvCxnSpPr>
        <p:spPr>
          <a:xfrm>
            <a:off x="3689369" y="3035033"/>
            <a:ext cx="4778687" cy="195874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09" name="Shape 183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 dirty="0"/>
              <a:t>Retweet network</a:t>
            </a:r>
          </a:p>
        </p:txBody>
      </p:sp>
    </p:spTree>
    <p:extLst>
      <p:ext uri="{BB962C8B-B14F-4D97-AF65-F5344CB8AC3E}">
        <p14:creationId xmlns:p14="http://schemas.microsoft.com/office/powerpoint/2010/main" val="38146203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Oval 215"/>
          <p:cNvSpPr/>
          <p:nvPr/>
        </p:nvSpPr>
        <p:spPr>
          <a:xfrm>
            <a:off x="1743998" y="2571664"/>
            <a:ext cx="3482536" cy="3639520"/>
          </a:xfrm>
          <a:prstGeom prst="ellipse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7103352" y="2571666"/>
            <a:ext cx="3482539" cy="36395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8" name="Group 217"/>
          <p:cNvGrpSpPr/>
          <p:nvPr/>
        </p:nvGrpSpPr>
        <p:grpSpPr>
          <a:xfrm>
            <a:off x="3296007" y="3428260"/>
            <a:ext cx="1228079" cy="1156127"/>
            <a:chOff x="4704581" y="2592767"/>
            <a:chExt cx="527938" cy="475569"/>
          </a:xfrm>
        </p:grpSpPr>
        <p:sp>
          <p:nvSpPr>
            <p:cNvPr id="219" name="Oval 218"/>
            <p:cNvSpPr/>
            <p:nvPr/>
          </p:nvSpPr>
          <p:spPr>
            <a:xfrm>
              <a:off x="4921622" y="2792502"/>
              <a:ext cx="152401" cy="152400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5143144" y="301040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5186800" y="2781422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819252" y="301040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5065554" y="2624506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835127" y="2721434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763943" y="259276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704581" y="272832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7" name="Straight Connector 226"/>
            <p:cNvCxnSpPr>
              <a:stCxn id="226" idx="1"/>
              <a:endCxn id="227" idx="5"/>
            </p:cNvCxnSpPr>
            <p:nvPr/>
          </p:nvCxnSpPr>
          <p:spPr>
            <a:xfrm flipH="1" flipV="1">
              <a:off x="4802967" y="2642212"/>
              <a:ext cx="38855" cy="8770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>
              <a:stCxn id="228" idx="6"/>
              <a:endCxn id="226" idx="2"/>
            </p:cNvCxnSpPr>
            <p:nvPr/>
          </p:nvCxnSpPr>
          <p:spPr>
            <a:xfrm flipV="1">
              <a:off x="4750300" y="2750399"/>
              <a:ext cx="84827" cy="689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>
              <a:stCxn id="220" idx="1"/>
              <a:endCxn id="226" idx="5"/>
            </p:cNvCxnSpPr>
            <p:nvPr/>
          </p:nvCxnSpPr>
          <p:spPr>
            <a:xfrm flipH="1" flipV="1">
              <a:off x="4874151" y="2770879"/>
              <a:ext cx="69790" cy="4394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>
              <a:stCxn id="220" idx="7"/>
              <a:endCxn id="225" idx="4"/>
            </p:cNvCxnSpPr>
            <p:nvPr/>
          </p:nvCxnSpPr>
          <p:spPr>
            <a:xfrm flipV="1">
              <a:off x="5051704" y="2682435"/>
              <a:ext cx="36710" cy="1323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>
              <a:stCxn id="220" idx="7"/>
              <a:endCxn id="222" idx="2"/>
            </p:cNvCxnSpPr>
            <p:nvPr/>
          </p:nvCxnSpPr>
          <p:spPr>
            <a:xfrm flipV="1">
              <a:off x="5051704" y="2810387"/>
              <a:ext cx="135096" cy="443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stCxn id="220" idx="5"/>
              <a:endCxn id="221" idx="1"/>
            </p:cNvCxnSpPr>
            <p:nvPr/>
          </p:nvCxnSpPr>
          <p:spPr>
            <a:xfrm>
              <a:off x="5051704" y="2922584"/>
              <a:ext cx="98135" cy="963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220" idx="3"/>
              <a:endCxn id="223" idx="7"/>
            </p:cNvCxnSpPr>
            <p:nvPr/>
          </p:nvCxnSpPr>
          <p:spPr>
            <a:xfrm flipH="1">
              <a:off x="4858276" y="2922584"/>
              <a:ext cx="85665" cy="963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4" name="Group 233"/>
          <p:cNvGrpSpPr/>
          <p:nvPr/>
        </p:nvGrpSpPr>
        <p:grpSpPr>
          <a:xfrm>
            <a:off x="7462582" y="3608133"/>
            <a:ext cx="1228079" cy="1156127"/>
            <a:chOff x="4457059" y="2478830"/>
            <a:chExt cx="527938" cy="475569"/>
          </a:xfrm>
          <a:solidFill>
            <a:schemeClr val="accent6">
              <a:lumMod val="75000"/>
            </a:schemeClr>
          </a:solidFill>
        </p:grpSpPr>
        <p:sp>
          <p:nvSpPr>
            <p:cNvPr id="235" name="Oval 234"/>
            <p:cNvSpPr/>
            <p:nvPr/>
          </p:nvSpPr>
          <p:spPr>
            <a:xfrm>
              <a:off x="4674100" y="2678565"/>
              <a:ext cx="152401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895622" y="289647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939278" y="2667485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571730" y="289647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818032" y="2510569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587605" y="2607497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516421" y="247883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457059" y="261439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3" name="Straight Connector 242"/>
            <p:cNvCxnSpPr/>
            <p:nvPr/>
          </p:nvCxnSpPr>
          <p:spPr>
            <a:xfrm flipH="1" flipV="1">
              <a:off x="4555445" y="2528275"/>
              <a:ext cx="38855" cy="87706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flipV="1">
              <a:off x="4502778" y="2636462"/>
              <a:ext cx="84827" cy="6893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H="1" flipV="1">
              <a:off x="4626629" y="2656942"/>
              <a:ext cx="69790" cy="4394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V="1">
              <a:off x="4804182" y="2568498"/>
              <a:ext cx="36710" cy="132385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>
              <a:stCxn id="235" idx="6"/>
              <a:endCxn id="237" idx="3"/>
            </p:cNvCxnSpPr>
            <p:nvPr/>
          </p:nvCxnSpPr>
          <p:spPr>
            <a:xfrm flipV="1">
              <a:off x="4826501" y="2716930"/>
              <a:ext cx="119473" cy="37835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4804182" y="2808647"/>
              <a:ext cx="9813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H="1">
              <a:off x="4610754" y="2808647"/>
              <a:ext cx="8566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0" name="Oval 249"/>
          <p:cNvSpPr/>
          <p:nvPr/>
        </p:nvSpPr>
        <p:spPr>
          <a:xfrm>
            <a:off x="3267825" y="418073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51" name="Straight Connector 250"/>
          <p:cNvCxnSpPr>
            <a:stCxn id="219" idx="2"/>
          </p:cNvCxnSpPr>
          <p:nvPr/>
        </p:nvCxnSpPr>
        <p:spPr>
          <a:xfrm flipH="1">
            <a:off x="3353016" y="4099069"/>
            <a:ext cx="447866" cy="1309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Oval 251"/>
          <p:cNvSpPr/>
          <p:nvPr/>
        </p:nvSpPr>
        <p:spPr>
          <a:xfrm>
            <a:off x="2270451" y="3566865"/>
            <a:ext cx="278548" cy="29217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2664602" y="405916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54" name="Straight Connector 253"/>
          <p:cNvCxnSpPr>
            <a:stCxn id="253" idx="5"/>
          </p:cNvCxnSpPr>
          <p:nvPr/>
        </p:nvCxnSpPr>
        <p:spPr>
          <a:xfrm>
            <a:off x="2451897" y="3845662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Oval 254"/>
          <p:cNvSpPr/>
          <p:nvPr/>
        </p:nvSpPr>
        <p:spPr>
          <a:xfrm>
            <a:off x="4532930" y="465808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56" name="Straight Connector 255"/>
          <p:cNvCxnSpPr>
            <a:stCxn id="220" idx="6"/>
          </p:cNvCxnSpPr>
          <p:nvPr/>
        </p:nvCxnSpPr>
        <p:spPr>
          <a:xfrm>
            <a:off x="4422536" y="4513972"/>
            <a:ext cx="125968" cy="1647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4749677" y="4874833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58" name="Straight Connector 257"/>
          <p:cNvCxnSpPr>
            <a:stCxn id="255" idx="5"/>
          </p:cNvCxnSpPr>
          <p:nvPr/>
        </p:nvCxnSpPr>
        <p:spPr>
          <a:xfrm>
            <a:off x="4623706" y="4778289"/>
            <a:ext cx="141545" cy="1171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Oval 258"/>
          <p:cNvSpPr/>
          <p:nvPr/>
        </p:nvSpPr>
        <p:spPr>
          <a:xfrm>
            <a:off x="2051962" y="404114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60" name="Straight Connector 259"/>
          <p:cNvCxnSpPr>
            <a:stCxn id="252" idx="3"/>
            <a:endCxn id="259" idx="7"/>
          </p:cNvCxnSpPr>
          <p:nvPr/>
        </p:nvCxnSpPr>
        <p:spPr>
          <a:xfrm flipH="1">
            <a:off x="2142738" y="3816248"/>
            <a:ext cx="168505" cy="2455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Oval 260"/>
          <p:cNvSpPr/>
          <p:nvPr/>
        </p:nvSpPr>
        <p:spPr>
          <a:xfrm>
            <a:off x="2865324" y="369381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62" name="Straight Connector 261"/>
          <p:cNvCxnSpPr>
            <a:stCxn id="252" idx="6"/>
          </p:cNvCxnSpPr>
          <p:nvPr/>
        </p:nvCxnSpPr>
        <p:spPr>
          <a:xfrm>
            <a:off x="2548999" y="3712951"/>
            <a:ext cx="316325" cy="426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2287056" y="317854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>
            <a:stCxn id="252" idx="0"/>
            <a:endCxn id="263" idx="4"/>
          </p:cNvCxnSpPr>
          <p:nvPr/>
        </p:nvCxnSpPr>
        <p:spPr>
          <a:xfrm flipH="1" flipV="1">
            <a:off x="2340232" y="3319367"/>
            <a:ext cx="69493" cy="247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Oval 264"/>
          <p:cNvSpPr/>
          <p:nvPr/>
        </p:nvSpPr>
        <p:spPr>
          <a:xfrm>
            <a:off x="2409725" y="4804418"/>
            <a:ext cx="302844" cy="33446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2178606" y="536500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67" name="Straight Connector 266"/>
          <p:cNvCxnSpPr>
            <a:stCxn id="265" idx="3"/>
            <a:endCxn id="266" idx="7"/>
          </p:cNvCxnSpPr>
          <p:nvPr/>
        </p:nvCxnSpPr>
        <p:spPr>
          <a:xfrm flipH="1">
            <a:off x="2269382" y="5089898"/>
            <a:ext cx="184693" cy="295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Oval 267"/>
          <p:cNvSpPr/>
          <p:nvPr/>
        </p:nvSpPr>
        <p:spPr>
          <a:xfrm>
            <a:off x="2036387" y="493809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69" name="Straight Connector 268"/>
          <p:cNvCxnSpPr>
            <a:stCxn id="265" idx="2"/>
            <a:endCxn id="268" idx="6"/>
          </p:cNvCxnSpPr>
          <p:nvPr/>
        </p:nvCxnSpPr>
        <p:spPr>
          <a:xfrm flipH="1">
            <a:off x="2142738" y="4971648"/>
            <a:ext cx="266987" cy="36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Oval 269"/>
          <p:cNvSpPr/>
          <p:nvPr/>
        </p:nvSpPr>
        <p:spPr>
          <a:xfrm>
            <a:off x="3013155" y="492396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71" name="Straight Connector 270"/>
          <p:cNvCxnSpPr>
            <a:stCxn id="265" idx="6"/>
            <a:endCxn id="270" idx="2"/>
          </p:cNvCxnSpPr>
          <p:nvPr/>
        </p:nvCxnSpPr>
        <p:spPr>
          <a:xfrm>
            <a:off x="2712568" y="4971649"/>
            <a:ext cx="300587" cy="22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Oval 271"/>
          <p:cNvSpPr/>
          <p:nvPr/>
        </p:nvSpPr>
        <p:spPr>
          <a:xfrm>
            <a:off x="2451896" y="448099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73" name="Straight Connector 272"/>
          <p:cNvCxnSpPr>
            <a:stCxn id="265" idx="0"/>
            <a:endCxn id="272" idx="4"/>
          </p:cNvCxnSpPr>
          <p:nvPr/>
        </p:nvCxnSpPr>
        <p:spPr>
          <a:xfrm flipH="1" flipV="1">
            <a:off x="2505072" y="4621826"/>
            <a:ext cx="56075" cy="182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Oval 273"/>
          <p:cNvSpPr/>
          <p:nvPr/>
        </p:nvSpPr>
        <p:spPr>
          <a:xfrm>
            <a:off x="3353017" y="5251631"/>
            <a:ext cx="263525" cy="26757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3732147" y="5719338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>
            <a:stCxn id="275" idx="5"/>
          </p:cNvCxnSpPr>
          <p:nvPr/>
        </p:nvCxnSpPr>
        <p:spPr>
          <a:xfrm>
            <a:off x="3519441" y="5505835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Oval 276"/>
          <p:cNvSpPr/>
          <p:nvPr/>
        </p:nvSpPr>
        <p:spPr>
          <a:xfrm>
            <a:off x="3119506" y="570132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78" name="Straight Connector 277"/>
          <p:cNvCxnSpPr>
            <a:stCxn id="274" idx="3"/>
            <a:endCxn id="277" idx="7"/>
          </p:cNvCxnSpPr>
          <p:nvPr/>
        </p:nvCxnSpPr>
        <p:spPr>
          <a:xfrm flipH="1">
            <a:off x="3210282" y="5480022"/>
            <a:ext cx="181327" cy="2419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Oval 278"/>
          <p:cNvSpPr/>
          <p:nvPr/>
        </p:nvSpPr>
        <p:spPr>
          <a:xfrm>
            <a:off x="3932868" y="535398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80" name="Straight Connector 279"/>
          <p:cNvCxnSpPr>
            <a:stCxn id="274" idx="6"/>
          </p:cNvCxnSpPr>
          <p:nvPr/>
        </p:nvCxnSpPr>
        <p:spPr>
          <a:xfrm>
            <a:off x="3616542" y="5385419"/>
            <a:ext cx="316326" cy="30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3518948" y="489059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>
            <a:stCxn id="274" idx="0"/>
            <a:endCxn id="281" idx="4"/>
          </p:cNvCxnSpPr>
          <p:nvPr/>
        </p:nvCxnSpPr>
        <p:spPr>
          <a:xfrm flipV="1">
            <a:off x="3484780" y="5031423"/>
            <a:ext cx="87344" cy="220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>
            <a:stCxn id="265" idx="5"/>
            <a:endCxn id="284" idx="1"/>
          </p:cNvCxnSpPr>
          <p:nvPr/>
        </p:nvCxnSpPr>
        <p:spPr>
          <a:xfrm>
            <a:off x="2668218" y="5089897"/>
            <a:ext cx="159505" cy="2497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" name="Oval 283"/>
          <p:cNvSpPr/>
          <p:nvPr/>
        </p:nvSpPr>
        <p:spPr>
          <a:xfrm>
            <a:off x="2812148" y="5319028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85" name="Straight Connector 284"/>
          <p:cNvCxnSpPr>
            <a:stCxn id="272" idx="0"/>
            <a:endCxn id="253" idx="3"/>
          </p:cNvCxnSpPr>
          <p:nvPr/>
        </p:nvCxnSpPr>
        <p:spPr>
          <a:xfrm flipV="1">
            <a:off x="2505073" y="4179368"/>
            <a:ext cx="175105" cy="3016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>
            <a:stCxn id="272" idx="1"/>
            <a:endCxn id="252" idx="3"/>
          </p:cNvCxnSpPr>
          <p:nvPr/>
        </p:nvCxnSpPr>
        <p:spPr>
          <a:xfrm flipH="1" flipV="1">
            <a:off x="2311243" y="3816248"/>
            <a:ext cx="156228" cy="6853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stCxn id="253" idx="6"/>
            <a:endCxn id="250" idx="2"/>
          </p:cNvCxnSpPr>
          <p:nvPr/>
        </p:nvCxnSpPr>
        <p:spPr>
          <a:xfrm>
            <a:off x="2770953" y="4129579"/>
            <a:ext cx="496872" cy="1215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>
            <a:stCxn id="265" idx="7"/>
            <a:endCxn id="222" idx="2"/>
          </p:cNvCxnSpPr>
          <p:nvPr/>
        </p:nvCxnSpPr>
        <p:spPr>
          <a:xfrm flipV="1">
            <a:off x="2668218" y="4513973"/>
            <a:ext cx="894534" cy="3394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274" idx="7"/>
            <a:endCxn id="220" idx="2"/>
          </p:cNvCxnSpPr>
          <p:nvPr/>
        </p:nvCxnSpPr>
        <p:spPr>
          <a:xfrm flipV="1">
            <a:off x="3577950" y="4513973"/>
            <a:ext cx="738234" cy="7768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>
            <a:endCxn id="219" idx="4"/>
          </p:cNvCxnSpPr>
          <p:nvPr/>
        </p:nvCxnSpPr>
        <p:spPr>
          <a:xfrm flipV="1">
            <a:off x="3615255" y="4284312"/>
            <a:ext cx="362884" cy="5927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>
            <a:stCxn id="274" idx="1"/>
            <a:endCxn id="265" idx="5"/>
          </p:cNvCxnSpPr>
          <p:nvPr/>
        </p:nvCxnSpPr>
        <p:spPr>
          <a:xfrm flipH="1" flipV="1">
            <a:off x="2668218" y="5089898"/>
            <a:ext cx="723391" cy="2009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Oval 291"/>
          <p:cNvSpPr/>
          <p:nvPr/>
        </p:nvSpPr>
        <p:spPr>
          <a:xfrm>
            <a:off x="4856028" y="3995212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93" name="Straight Connector 292"/>
          <p:cNvCxnSpPr>
            <a:stCxn id="221" idx="6"/>
            <a:endCxn id="292" idx="2"/>
          </p:cNvCxnSpPr>
          <p:nvPr/>
        </p:nvCxnSpPr>
        <p:spPr>
          <a:xfrm>
            <a:off x="4524086" y="3957301"/>
            <a:ext cx="331942" cy="1083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Oval 293"/>
          <p:cNvSpPr/>
          <p:nvPr/>
        </p:nvSpPr>
        <p:spPr>
          <a:xfrm>
            <a:off x="5066707" y="4300263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95" name="Straight Connector 294"/>
          <p:cNvCxnSpPr>
            <a:stCxn id="292" idx="5"/>
            <a:endCxn id="294" idx="1"/>
          </p:cNvCxnSpPr>
          <p:nvPr/>
        </p:nvCxnSpPr>
        <p:spPr>
          <a:xfrm>
            <a:off x="4946804" y="4115415"/>
            <a:ext cx="135478" cy="2054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" name="Oval 295"/>
          <p:cNvSpPr/>
          <p:nvPr/>
        </p:nvSpPr>
        <p:spPr>
          <a:xfrm>
            <a:off x="8876270" y="3217285"/>
            <a:ext cx="302592" cy="31623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97" name="Oval 296"/>
          <p:cNvSpPr/>
          <p:nvPr/>
        </p:nvSpPr>
        <p:spPr>
          <a:xfrm>
            <a:off x="9339653" y="369276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98" name="Oval 297"/>
          <p:cNvSpPr/>
          <p:nvPr/>
        </p:nvSpPr>
        <p:spPr>
          <a:xfrm>
            <a:off x="9441204" y="313609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99" name="Oval 298"/>
          <p:cNvSpPr/>
          <p:nvPr/>
        </p:nvSpPr>
        <p:spPr>
          <a:xfrm>
            <a:off x="8586221" y="369276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00" name="Oval 299"/>
          <p:cNvSpPr/>
          <p:nvPr/>
        </p:nvSpPr>
        <p:spPr>
          <a:xfrm>
            <a:off x="8623149" y="2990262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01" name="Oval 300"/>
          <p:cNvSpPr/>
          <p:nvPr/>
        </p:nvSpPr>
        <p:spPr>
          <a:xfrm>
            <a:off x="8319476" y="300701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02" name="Straight Connector 301"/>
          <p:cNvCxnSpPr/>
          <p:nvPr/>
        </p:nvCxnSpPr>
        <p:spPr>
          <a:xfrm flipV="1">
            <a:off x="8425828" y="3060675"/>
            <a:ext cx="197323" cy="1675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>
            <a:stCxn id="296" idx="1"/>
          </p:cNvCxnSpPr>
          <p:nvPr/>
        </p:nvCxnSpPr>
        <p:spPr>
          <a:xfrm flipH="1" flipV="1">
            <a:off x="8713927" y="3110465"/>
            <a:ext cx="206657" cy="15313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>
            <a:stCxn id="296" idx="7"/>
          </p:cNvCxnSpPr>
          <p:nvPr/>
        </p:nvCxnSpPr>
        <p:spPr>
          <a:xfrm flipV="1">
            <a:off x="9134550" y="3206510"/>
            <a:ext cx="306655" cy="5708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>
            <a:off x="9126948" y="3479264"/>
            <a:ext cx="228279" cy="23412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>
            <a:stCxn id="296" idx="3"/>
          </p:cNvCxnSpPr>
          <p:nvPr/>
        </p:nvCxnSpPr>
        <p:spPr>
          <a:xfrm flipH="1">
            <a:off x="8677000" y="3487208"/>
            <a:ext cx="243584" cy="22618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" name="Oval 306"/>
          <p:cNvSpPr/>
          <p:nvPr/>
        </p:nvSpPr>
        <p:spPr>
          <a:xfrm>
            <a:off x="9178863" y="5459854"/>
            <a:ext cx="249758" cy="26462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08" name="Oval 307"/>
          <p:cNvSpPr/>
          <p:nvPr/>
        </p:nvSpPr>
        <p:spPr>
          <a:xfrm>
            <a:off x="9573102" y="581330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09" name="Oval 308"/>
          <p:cNvSpPr/>
          <p:nvPr/>
        </p:nvSpPr>
        <p:spPr>
          <a:xfrm>
            <a:off x="9690962" y="5327051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10" name="Oval 309"/>
          <p:cNvSpPr/>
          <p:nvPr/>
        </p:nvSpPr>
        <p:spPr>
          <a:xfrm>
            <a:off x="8853813" y="581341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11" name="Oval 310"/>
          <p:cNvSpPr/>
          <p:nvPr/>
        </p:nvSpPr>
        <p:spPr>
          <a:xfrm>
            <a:off x="8872907" y="518121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12" name="Oval 311"/>
          <p:cNvSpPr/>
          <p:nvPr/>
        </p:nvSpPr>
        <p:spPr>
          <a:xfrm>
            <a:off x="8967759" y="480441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13" name="Oval 312"/>
          <p:cNvSpPr/>
          <p:nvPr/>
        </p:nvSpPr>
        <p:spPr>
          <a:xfrm>
            <a:off x="8569234" y="519797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14" name="Straight Connector 313"/>
          <p:cNvCxnSpPr>
            <a:stCxn id="311" idx="7"/>
            <a:endCxn id="312" idx="4"/>
          </p:cNvCxnSpPr>
          <p:nvPr/>
        </p:nvCxnSpPr>
        <p:spPr>
          <a:xfrm flipV="1">
            <a:off x="8963683" y="4945245"/>
            <a:ext cx="57252" cy="25659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 flipV="1">
            <a:off x="8675586" y="5251631"/>
            <a:ext cx="197323" cy="1675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>
            <a:stCxn id="307" idx="1"/>
          </p:cNvCxnSpPr>
          <p:nvPr/>
        </p:nvCxnSpPr>
        <p:spPr>
          <a:xfrm flipH="1" flipV="1">
            <a:off x="8963685" y="5301421"/>
            <a:ext cx="251755" cy="19718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>
            <a:stCxn id="307" idx="7"/>
          </p:cNvCxnSpPr>
          <p:nvPr/>
        </p:nvCxnSpPr>
        <p:spPr>
          <a:xfrm flipV="1">
            <a:off x="9392044" y="5397467"/>
            <a:ext cx="298918" cy="10114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>
            <a:endCxn id="308" idx="1"/>
          </p:cNvCxnSpPr>
          <p:nvPr/>
        </p:nvCxnSpPr>
        <p:spPr>
          <a:xfrm>
            <a:off x="9376706" y="5670220"/>
            <a:ext cx="211972" cy="16371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>
            <a:stCxn id="307" idx="3"/>
            <a:endCxn id="310" idx="7"/>
          </p:cNvCxnSpPr>
          <p:nvPr/>
        </p:nvCxnSpPr>
        <p:spPr>
          <a:xfrm flipH="1">
            <a:off x="8944591" y="5685724"/>
            <a:ext cx="270849" cy="14831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0" name="Oval 319"/>
          <p:cNvSpPr/>
          <p:nvPr/>
        </p:nvSpPr>
        <p:spPr>
          <a:xfrm>
            <a:off x="9744137" y="3422171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21" name="Straight Connector 320"/>
          <p:cNvCxnSpPr>
            <a:stCxn id="297" idx="7"/>
            <a:endCxn id="320" idx="3"/>
          </p:cNvCxnSpPr>
          <p:nvPr/>
        </p:nvCxnSpPr>
        <p:spPr>
          <a:xfrm flipV="1">
            <a:off x="9430430" y="3517213"/>
            <a:ext cx="329283" cy="19617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>
            <a:stCxn id="298" idx="5"/>
            <a:endCxn id="320" idx="1"/>
          </p:cNvCxnSpPr>
          <p:nvPr/>
        </p:nvCxnSpPr>
        <p:spPr>
          <a:xfrm>
            <a:off x="9531980" y="3256298"/>
            <a:ext cx="227732" cy="18218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>
            <a:stCxn id="296" idx="4"/>
            <a:endCxn id="312" idx="0"/>
          </p:cNvCxnSpPr>
          <p:nvPr/>
        </p:nvCxnSpPr>
        <p:spPr>
          <a:xfrm flipH="1">
            <a:off x="9020935" y="3533520"/>
            <a:ext cx="6632" cy="127089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stCxn id="236" idx="4"/>
            <a:endCxn id="313" idx="0"/>
          </p:cNvCxnSpPr>
          <p:nvPr/>
        </p:nvCxnSpPr>
        <p:spPr>
          <a:xfrm>
            <a:off x="8535932" y="4764256"/>
            <a:ext cx="86478" cy="43371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5" name="Oval 324"/>
          <p:cNvSpPr/>
          <p:nvPr/>
        </p:nvSpPr>
        <p:spPr>
          <a:xfrm>
            <a:off x="9396344" y="452884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26" name="Straight Connector 325"/>
          <p:cNvCxnSpPr>
            <a:stCxn id="325" idx="3"/>
            <a:endCxn id="307" idx="0"/>
          </p:cNvCxnSpPr>
          <p:nvPr/>
        </p:nvCxnSpPr>
        <p:spPr>
          <a:xfrm flipH="1">
            <a:off x="9303742" y="4649048"/>
            <a:ext cx="108177" cy="81080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stCxn id="235" idx="6"/>
            <a:endCxn id="325" idx="1"/>
          </p:cNvCxnSpPr>
          <p:nvPr/>
        </p:nvCxnSpPr>
        <p:spPr>
          <a:xfrm>
            <a:off x="8321967" y="4278938"/>
            <a:ext cx="1089953" cy="27053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" name="Oval 327"/>
          <p:cNvSpPr/>
          <p:nvPr/>
        </p:nvSpPr>
        <p:spPr>
          <a:xfrm>
            <a:off x="10102286" y="4251147"/>
            <a:ext cx="220415" cy="21068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29" name="Straight Connector 328"/>
          <p:cNvCxnSpPr>
            <a:stCxn id="325" idx="6"/>
            <a:endCxn id="328" idx="2"/>
          </p:cNvCxnSpPr>
          <p:nvPr/>
        </p:nvCxnSpPr>
        <p:spPr>
          <a:xfrm flipV="1">
            <a:off x="9502696" y="4356491"/>
            <a:ext cx="599590" cy="24276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0" name="Oval 329"/>
          <p:cNvSpPr/>
          <p:nvPr/>
        </p:nvSpPr>
        <p:spPr>
          <a:xfrm>
            <a:off x="10325309" y="3917457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31" name="Straight Connector 330"/>
          <p:cNvCxnSpPr>
            <a:stCxn id="328" idx="0"/>
            <a:endCxn id="330" idx="3"/>
          </p:cNvCxnSpPr>
          <p:nvPr/>
        </p:nvCxnSpPr>
        <p:spPr>
          <a:xfrm flipV="1">
            <a:off x="10212494" y="4012500"/>
            <a:ext cx="128390" cy="23864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2" name="Oval 331"/>
          <p:cNvSpPr/>
          <p:nvPr/>
        </p:nvSpPr>
        <p:spPr>
          <a:xfrm>
            <a:off x="10160597" y="4798913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33" name="Straight Connector 332"/>
          <p:cNvCxnSpPr>
            <a:stCxn id="328" idx="4"/>
            <a:endCxn id="332" idx="0"/>
          </p:cNvCxnSpPr>
          <p:nvPr/>
        </p:nvCxnSpPr>
        <p:spPr>
          <a:xfrm>
            <a:off x="10212494" y="4461836"/>
            <a:ext cx="1279" cy="33707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>
            <a:stCxn id="328" idx="1"/>
            <a:endCxn id="335" idx="5"/>
          </p:cNvCxnSpPr>
          <p:nvPr/>
        </p:nvCxnSpPr>
        <p:spPr>
          <a:xfrm flipH="1" flipV="1">
            <a:off x="9913616" y="4015966"/>
            <a:ext cx="220949" cy="26603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5" name="Oval 334"/>
          <p:cNvSpPr/>
          <p:nvPr/>
        </p:nvSpPr>
        <p:spPr>
          <a:xfrm>
            <a:off x="9822839" y="3920924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36" name="Oval 335"/>
          <p:cNvSpPr/>
          <p:nvPr/>
        </p:nvSpPr>
        <p:spPr>
          <a:xfrm>
            <a:off x="3353017" y="2785262"/>
            <a:ext cx="278548" cy="29217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37" name="Oval 336"/>
          <p:cNvSpPr/>
          <p:nvPr/>
        </p:nvSpPr>
        <p:spPr>
          <a:xfrm>
            <a:off x="2771602" y="303788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38" name="Oval 337"/>
          <p:cNvSpPr/>
          <p:nvPr/>
        </p:nvSpPr>
        <p:spPr>
          <a:xfrm>
            <a:off x="2966982" y="333094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39" name="Oval 338"/>
          <p:cNvSpPr/>
          <p:nvPr/>
        </p:nvSpPr>
        <p:spPr>
          <a:xfrm>
            <a:off x="3842288" y="334658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40" name="Oval 339"/>
          <p:cNvSpPr/>
          <p:nvPr/>
        </p:nvSpPr>
        <p:spPr>
          <a:xfrm>
            <a:off x="4326834" y="314731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41" name="Oval 340"/>
          <p:cNvSpPr/>
          <p:nvPr/>
        </p:nvSpPr>
        <p:spPr>
          <a:xfrm>
            <a:off x="4307296" y="494471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42" name="Oval 341"/>
          <p:cNvSpPr/>
          <p:nvPr/>
        </p:nvSpPr>
        <p:spPr>
          <a:xfrm>
            <a:off x="4440158" y="539017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43" name="Straight Connector 342"/>
          <p:cNvCxnSpPr>
            <a:stCxn id="255" idx="3"/>
            <a:endCxn id="341" idx="7"/>
          </p:cNvCxnSpPr>
          <p:nvPr/>
        </p:nvCxnSpPr>
        <p:spPr>
          <a:xfrm flipH="1">
            <a:off x="4398072" y="4778289"/>
            <a:ext cx="150433" cy="1870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>
            <a:stCxn id="341" idx="4"/>
            <a:endCxn id="342" idx="0"/>
          </p:cNvCxnSpPr>
          <p:nvPr/>
        </p:nvCxnSpPr>
        <p:spPr>
          <a:xfrm>
            <a:off x="4360472" y="5085546"/>
            <a:ext cx="132862" cy="3046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>
            <a:stCxn id="279" idx="6"/>
            <a:endCxn id="342" idx="2"/>
          </p:cNvCxnSpPr>
          <p:nvPr/>
        </p:nvCxnSpPr>
        <p:spPr>
          <a:xfrm>
            <a:off x="4039219" y="5424400"/>
            <a:ext cx="400939" cy="361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>
            <a:stCxn id="263" idx="6"/>
            <a:endCxn id="337" idx="2"/>
          </p:cNvCxnSpPr>
          <p:nvPr/>
        </p:nvCxnSpPr>
        <p:spPr>
          <a:xfrm flipV="1">
            <a:off x="2393407" y="3108299"/>
            <a:ext cx="378195" cy="1406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>
            <a:stCxn id="338" idx="0"/>
            <a:endCxn id="337" idx="5"/>
          </p:cNvCxnSpPr>
          <p:nvPr/>
        </p:nvCxnSpPr>
        <p:spPr>
          <a:xfrm flipH="1" flipV="1">
            <a:off x="2862378" y="3158088"/>
            <a:ext cx="157780" cy="1728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>
            <a:endCxn id="336" idx="4"/>
          </p:cNvCxnSpPr>
          <p:nvPr/>
        </p:nvCxnSpPr>
        <p:spPr>
          <a:xfrm flipV="1">
            <a:off x="3484780" y="3077432"/>
            <a:ext cx="7511" cy="3447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/>
          <p:cNvCxnSpPr>
            <a:stCxn id="339" idx="1"/>
            <a:endCxn id="336" idx="5"/>
          </p:cNvCxnSpPr>
          <p:nvPr/>
        </p:nvCxnSpPr>
        <p:spPr>
          <a:xfrm flipH="1" flipV="1">
            <a:off x="3590773" y="3034645"/>
            <a:ext cx="267090" cy="3325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>
            <a:stCxn id="340" idx="4"/>
            <a:endCxn id="223" idx="7"/>
          </p:cNvCxnSpPr>
          <p:nvPr/>
        </p:nvCxnSpPr>
        <p:spPr>
          <a:xfrm flipH="1">
            <a:off x="4226471" y="3288142"/>
            <a:ext cx="153539" cy="2379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Oval 350"/>
          <p:cNvSpPr/>
          <p:nvPr/>
        </p:nvSpPr>
        <p:spPr>
          <a:xfrm>
            <a:off x="9109089" y="278347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52" name="Straight Connector 351"/>
          <p:cNvCxnSpPr>
            <a:stCxn id="296" idx="0"/>
            <a:endCxn id="351" idx="3"/>
          </p:cNvCxnSpPr>
          <p:nvPr/>
        </p:nvCxnSpPr>
        <p:spPr>
          <a:xfrm flipV="1">
            <a:off x="9027566" y="2903682"/>
            <a:ext cx="97098" cy="313603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Oval 352"/>
          <p:cNvSpPr/>
          <p:nvPr/>
        </p:nvSpPr>
        <p:spPr>
          <a:xfrm>
            <a:off x="7967459" y="5265156"/>
            <a:ext cx="249758" cy="26462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54" name="Oval 353"/>
          <p:cNvSpPr/>
          <p:nvPr/>
        </p:nvSpPr>
        <p:spPr>
          <a:xfrm>
            <a:off x="7713753" y="560594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55" name="Oval 354"/>
          <p:cNvSpPr/>
          <p:nvPr/>
        </p:nvSpPr>
        <p:spPr>
          <a:xfrm>
            <a:off x="7515757" y="4971731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56" name="Oval 355"/>
          <p:cNvSpPr/>
          <p:nvPr/>
        </p:nvSpPr>
        <p:spPr>
          <a:xfrm>
            <a:off x="9026434" y="565517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57" name="Oval 356"/>
          <p:cNvSpPr/>
          <p:nvPr/>
        </p:nvSpPr>
        <p:spPr>
          <a:xfrm>
            <a:off x="8332660" y="586016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58" name="Straight Connector 357"/>
          <p:cNvCxnSpPr>
            <a:stCxn id="313" idx="2"/>
            <a:endCxn id="353" idx="6"/>
          </p:cNvCxnSpPr>
          <p:nvPr/>
        </p:nvCxnSpPr>
        <p:spPr>
          <a:xfrm flipH="1">
            <a:off x="8217217" y="5268388"/>
            <a:ext cx="352017" cy="12907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/>
          <p:cNvCxnSpPr>
            <a:stCxn id="353" idx="5"/>
            <a:endCxn id="357" idx="0"/>
          </p:cNvCxnSpPr>
          <p:nvPr/>
        </p:nvCxnSpPr>
        <p:spPr>
          <a:xfrm>
            <a:off x="8180641" y="5491025"/>
            <a:ext cx="205195" cy="36914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>
            <a:stCxn id="354" idx="7"/>
            <a:endCxn id="353" idx="3"/>
          </p:cNvCxnSpPr>
          <p:nvPr/>
        </p:nvCxnSpPr>
        <p:spPr>
          <a:xfrm flipV="1">
            <a:off x="7804529" y="5491025"/>
            <a:ext cx="199506" cy="135543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/>
          <p:cNvCxnSpPr>
            <a:stCxn id="355" idx="5"/>
            <a:endCxn id="353" idx="1"/>
          </p:cNvCxnSpPr>
          <p:nvPr/>
        </p:nvCxnSpPr>
        <p:spPr>
          <a:xfrm>
            <a:off x="7606533" y="5091934"/>
            <a:ext cx="397502" cy="21197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>
            <a:endCxn id="241" idx="1"/>
          </p:cNvCxnSpPr>
          <p:nvPr/>
        </p:nvCxnSpPr>
        <p:spPr>
          <a:xfrm>
            <a:off x="4440158" y="3217285"/>
            <a:ext cx="3176086" cy="411472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3" name="Straight Connector 362"/>
          <p:cNvCxnSpPr>
            <a:stCxn id="223" idx="6"/>
            <a:endCxn id="242" idx="1"/>
          </p:cNvCxnSpPr>
          <p:nvPr/>
        </p:nvCxnSpPr>
        <p:spPr>
          <a:xfrm>
            <a:off x="4242046" y="3575833"/>
            <a:ext cx="3236111" cy="382476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5" name="Straight Connector 364"/>
          <p:cNvCxnSpPr>
            <a:stCxn id="255" idx="6"/>
            <a:endCxn id="238" idx="1"/>
          </p:cNvCxnSpPr>
          <p:nvPr/>
        </p:nvCxnSpPr>
        <p:spPr>
          <a:xfrm flipV="1">
            <a:off x="4639281" y="4644056"/>
            <a:ext cx="3105621" cy="84444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8" name="Straight Connector 367"/>
          <p:cNvCxnSpPr>
            <a:stCxn id="275" idx="6"/>
            <a:endCxn id="357" idx="2"/>
          </p:cNvCxnSpPr>
          <p:nvPr/>
        </p:nvCxnSpPr>
        <p:spPr>
          <a:xfrm>
            <a:off x="3838498" y="5789752"/>
            <a:ext cx="4494162" cy="140827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0" name="Oval 369"/>
          <p:cNvSpPr/>
          <p:nvPr/>
        </p:nvSpPr>
        <p:spPr>
          <a:xfrm>
            <a:off x="1690822" y="250125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1" name="Oval 370"/>
          <p:cNvSpPr/>
          <p:nvPr/>
        </p:nvSpPr>
        <p:spPr>
          <a:xfrm>
            <a:off x="1292146" y="489492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2" name="Oval 371"/>
          <p:cNvSpPr/>
          <p:nvPr/>
        </p:nvSpPr>
        <p:spPr>
          <a:xfrm>
            <a:off x="1278450" y="402939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3" name="Oval 372"/>
          <p:cNvSpPr/>
          <p:nvPr/>
        </p:nvSpPr>
        <p:spPr>
          <a:xfrm>
            <a:off x="2441090" y="229001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4" name="Oval 373"/>
          <p:cNvSpPr/>
          <p:nvPr/>
        </p:nvSpPr>
        <p:spPr>
          <a:xfrm>
            <a:off x="1329413" y="331936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5" name="Oval 374"/>
          <p:cNvSpPr/>
          <p:nvPr/>
        </p:nvSpPr>
        <p:spPr>
          <a:xfrm>
            <a:off x="1185795" y="2724063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6" name="Oval 375"/>
          <p:cNvSpPr/>
          <p:nvPr/>
        </p:nvSpPr>
        <p:spPr>
          <a:xfrm>
            <a:off x="3208278" y="200088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7" name="Oval 376"/>
          <p:cNvSpPr/>
          <p:nvPr/>
        </p:nvSpPr>
        <p:spPr>
          <a:xfrm>
            <a:off x="1637132" y="614077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8" name="Oval 377"/>
          <p:cNvSpPr/>
          <p:nvPr/>
        </p:nvSpPr>
        <p:spPr>
          <a:xfrm>
            <a:off x="1805022" y="557860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9" name="Oval 378"/>
          <p:cNvSpPr/>
          <p:nvPr/>
        </p:nvSpPr>
        <p:spPr>
          <a:xfrm>
            <a:off x="1079444" y="558758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80" name="Oval 379"/>
          <p:cNvSpPr/>
          <p:nvPr/>
        </p:nvSpPr>
        <p:spPr>
          <a:xfrm>
            <a:off x="3248637" y="639645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81" name="Oval 380"/>
          <p:cNvSpPr/>
          <p:nvPr/>
        </p:nvSpPr>
        <p:spPr>
          <a:xfrm>
            <a:off x="4956283" y="265364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82" name="Oval 381"/>
          <p:cNvSpPr/>
          <p:nvPr/>
        </p:nvSpPr>
        <p:spPr>
          <a:xfrm>
            <a:off x="4029311" y="243083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83" name="Oval 382"/>
          <p:cNvSpPr/>
          <p:nvPr/>
        </p:nvSpPr>
        <p:spPr>
          <a:xfrm>
            <a:off x="3999811" y="1930473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84" name="Oval 383"/>
          <p:cNvSpPr/>
          <p:nvPr/>
        </p:nvSpPr>
        <p:spPr>
          <a:xfrm>
            <a:off x="4814076" y="2235273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85" name="Oval 384"/>
          <p:cNvSpPr/>
          <p:nvPr/>
        </p:nvSpPr>
        <p:spPr>
          <a:xfrm>
            <a:off x="3909035" y="634103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86" name="Oval 385"/>
          <p:cNvSpPr/>
          <p:nvPr/>
        </p:nvSpPr>
        <p:spPr>
          <a:xfrm>
            <a:off x="4261005" y="615345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87" name="Oval 386"/>
          <p:cNvSpPr/>
          <p:nvPr/>
        </p:nvSpPr>
        <p:spPr>
          <a:xfrm>
            <a:off x="2537620" y="627061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88" name="Straight Connector 387"/>
          <p:cNvCxnSpPr>
            <a:stCxn id="374" idx="1"/>
            <a:endCxn id="375" idx="4"/>
          </p:cNvCxnSpPr>
          <p:nvPr/>
        </p:nvCxnSpPr>
        <p:spPr>
          <a:xfrm flipH="1" flipV="1">
            <a:off x="1238971" y="2864890"/>
            <a:ext cx="106017" cy="4751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/>
          <p:cNvCxnSpPr>
            <a:stCxn id="252" idx="2"/>
            <a:endCxn id="374" idx="5"/>
          </p:cNvCxnSpPr>
          <p:nvPr/>
        </p:nvCxnSpPr>
        <p:spPr>
          <a:xfrm flipH="1" flipV="1">
            <a:off x="1420189" y="3439570"/>
            <a:ext cx="850262" cy="2733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/>
          <p:cNvCxnSpPr>
            <a:stCxn id="259" idx="2"/>
            <a:endCxn id="372" idx="6"/>
          </p:cNvCxnSpPr>
          <p:nvPr/>
        </p:nvCxnSpPr>
        <p:spPr>
          <a:xfrm flipH="1" flipV="1">
            <a:off x="1384801" y="4099806"/>
            <a:ext cx="667161" cy="1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stCxn id="284" idx="5"/>
            <a:endCxn id="277" idx="1"/>
          </p:cNvCxnSpPr>
          <p:nvPr/>
        </p:nvCxnSpPr>
        <p:spPr>
          <a:xfrm>
            <a:off x="2902924" y="5439231"/>
            <a:ext cx="232157" cy="2827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387" idx="1"/>
            <a:endCxn id="266" idx="4"/>
          </p:cNvCxnSpPr>
          <p:nvPr/>
        </p:nvCxnSpPr>
        <p:spPr>
          <a:xfrm flipH="1" flipV="1">
            <a:off x="2231782" y="5505836"/>
            <a:ext cx="321413" cy="7854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>
            <a:stCxn id="378" idx="2"/>
            <a:endCxn id="379" idx="6"/>
          </p:cNvCxnSpPr>
          <p:nvPr/>
        </p:nvCxnSpPr>
        <p:spPr>
          <a:xfrm flipH="1">
            <a:off x="1185795" y="5649016"/>
            <a:ext cx="619227" cy="89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>
            <a:stCxn id="266" idx="2"/>
            <a:endCxn id="378" idx="7"/>
          </p:cNvCxnSpPr>
          <p:nvPr/>
        </p:nvCxnSpPr>
        <p:spPr>
          <a:xfrm flipH="1">
            <a:off x="1895798" y="5435423"/>
            <a:ext cx="282808" cy="1638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>
            <a:stCxn id="268" idx="2"/>
            <a:endCxn id="371" idx="6"/>
          </p:cNvCxnSpPr>
          <p:nvPr/>
        </p:nvCxnSpPr>
        <p:spPr>
          <a:xfrm flipH="1" flipV="1">
            <a:off x="1398497" y="4965343"/>
            <a:ext cx="637890" cy="431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>
            <a:stCxn id="387" idx="7"/>
            <a:endCxn id="277" idx="3"/>
          </p:cNvCxnSpPr>
          <p:nvPr/>
        </p:nvCxnSpPr>
        <p:spPr>
          <a:xfrm flipV="1">
            <a:off x="2628396" y="5821524"/>
            <a:ext cx="506685" cy="4697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/>
          <p:cNvCxnSpPr>
            <a:stCxn id="377" idx="0"/>
            <a:endCxn id="378" idx="4"/>
          </p:cNvCxnSpPr>
          <p:nvPr/>
        </p:nvCxnSpPr>
        <p:spPr>
          <a:xfrm flipV="1">
            <a:off x="1690308" y="5719429"/>
            <a:ext cx="167890" cy="4213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>
            <a:stCxn id="386" idx="1"/>
            <a:endCxn id="275" idx="5"/>
          </p:cNvCxnSpPr>
          <p:nvPr/>
        </p:nvCxnSpPr>
        <p:spPr>
          <a:xfrm flipH="1" flipV="1">
            <a:off x="3822923" y="5839541"/>
            <a:ext cx="453657" cy="3345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/>
          <p:cNvCxnSpPr>
            <a:stCxn id="385" idx="1"/>
            <a:endCxn id="275" idx="4"/>
          </p:cNvCxnSpPr>
          <p:nvPr/>
        </p:nvCxnSpPr>
        <p:spPr>
          <a:xfrm flipH="1" flipV="1">
            <a:off x="3785323" y="5860165"/>
            <a:ext cx="139287" cy="5014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Connector 425"/>
          <p:cNvCxnSpPr>
            <a:stCxn id="380" idx="0"/>
            <a:endCxn id="277" idx="4"/>
          </p:cNvCxnSpPr>
          <p:nvPr/>
        </p:nvCxnSpPr>
        <p:spPr>
          <a:xfrm flipH="1" flipV="1">
            <a:off x="3172682" y="5842148"/>
            <a:ext cx="129131" cy="5543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/>
          <p:cNvCxnSpPr>
            <a:stCxn id="336" idx="0"/>
            <a:endCxn id="376" idx="4"/>
          </p:cNvCxnSpPr>
          <p:nvPr/>
        </p:nvCxnSpPr>
        <p:spPr>
          <a:xfrm flipH="1" flipV="1">
            <a:off x="3261454" y="2141714"/>
            <a:ext cx="230837" cy="6435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>
            <a:stCxn id="337" idx="1"/>
            <a:endCxn id="373" idx="5"/>
          </p:cNvCxnSpPr>
          <p:nvPr/>
        </p:nvCxnSpPr>
        <p:spPr>
          <a:xfrm flipH="1" flipV="1">
            <a:off x="2531866" y="2410215"/>
            <a:ext cx="255311" cy="6482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/>
          <p:cNvCxnSpPr>
            <a:stCxn id="263" idx="1"/>
            <a:endCxn id="370" idx="5"/>
          </p:cNvCxnSpPr>
          <p:nvPr/>
        </p:nvCxnSpPr>
        <p:spPr>
          <a:xfrm flipH="1" flipV="1">
            <a:off x="1781598" y="2621453"/>
            <a:ext cx="521033" cy="5777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Connector 446"/>
          <p:cNvCxnSpPr>
            <a:stCxn id="382" idx="7"/>
            <a:endCxn id="384" idx="2"/>
          </p:cNvCxnSpPr>
          <p:nvPr/>
        </p:nvCxnSpPr>
        <p:spPr>
          <a:xfrm flipV="1">
            <a:off x="4120087" y="2305687"/>
            <a:ext cx="693989" cy="1457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Connector 447"/>
          <p:cNvCxnSpPr>
            <a:stCxn id="336" idx="7"/>
            <a:endCxn id="383" idx="3"/>
          </p:cNvCxnSpPr>
          <p:nvPr/>
        </p:nvCxnSpPr>
        <p:spPr>
          <a:xfrm flipV="1">
            <a:off x="3590773" y="2050676"/>
            <a:ext cx="424613" cy="7773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Connector 448"/>
          <p:cNvCxnSpPr>
            <a:stCxn id="339" idx="0"/>
            <a:endCxn id="382" idx="4"/>
          </p:cNvCxnSpPr>
          <p:nvPr/>
        </p:nvCxnSpPr>
        <p:spPr>
          <a:xfrm flipV="1">
            <a:off x="3895464" y="2571663"/>
            <a:ext cx="187023" cy="7749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Connector 456"/>
          <p:cNvCxnSpPr>
            <a:stCxn id="340" idx="7"/>
            <a:endCxn id="381" idx="3"/>
          </p:cNvCxnSpPr>
          <p:nvPr/>
        </p:nvCxnSpPr>
        <p:spPr>
          <a:xfrm flipV="1">
            <a:off x="4417610" y="2773852"/>
            <a:ext cx="554248" cy="3940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" name="Oval 459"/>
          <p:cNvSpPr/>
          <p:nvPr/>
        </p:nvSpPr>
        <p:spPr>
          <a:xfrm>
            <a:off x="7715017" y="230568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1" name="Oval 460"/>
          <p:cNvSpPr/>
          <p:nvPr/>
        </p:nvSpPr>
        <p:spPr>
          <a:xfrm>
            <a:off x="8792500" y="221959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2" name="Oval 461"/>
          <p:cNvSpPr/>
          <p:nvPr/>
        </p:nvSpPr>
        <p:spPr>
          <a:xfrm>
            <a:off x="7557164" y="2687222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3" name="Oval 462"/>
          <p:cNvSpPr/>
          <p:nvPr/>
        </p:nvSpPr>
        <p:spPr>
          <a:xfrm>
            <a:off x="9398339" y="2139262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4" name="Oval 463"/>
          <p:cNvSpPr/>
          <p:nvPr/>
        </p:nvSpPr>
        <p:spPr>
          <a:xfrm>
            <a:off x="8332660" y="216486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5" name="Oval 464"/>
          <p:cNvSpPr/>
          <p:nvPr/>
        </p:nvSpPr>
        <p:spPr>
          <a:xfrm>
            <a:off x="9962236" y="209444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6" name="Oval 465"/>
          <p:cNvSpPr/>
          <p:nvPr/>
        </p:nvSpPr>
        <p:spPr>
          <a:xfrm>
            <a:off x="11021788" y="507191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7" name="Oval 466"/>
          <p:cNvSpPr/>
          <p:nvPr/>
        </p:nvSpPr>
        <p:spPr>
          <a:xfrm>
            <a:off x="10492852" y="554489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8" name="Oval 467"/>
          <p:cNvSpPr/>
          <p:nvPr/>
        </p:nvSpPr>
        <p:spPr>
          <a:xfrm>
            <a:off x="9284474" y="630804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9" name="Oval 468"/>
          <p:cNvSpPr/>
          <p:nvPr/>
        </p:nvSpPr>
        <p:spPr>
          <a:xfrm>
            <a:off x="9784340" y="606954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0" name="Oval 469"/>
          <p:cNvSpPr/>
          <p:nvPr/>
        </p:nvSpPr>
        <p:spPr>
          <a:xfrm>
            <a:off x="8055207" y="6223863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1" name="Oval 470"/>
          <p:cNvSpPr/>
          <p:nvPr/>
        </p:nvSpPr>
        <p:spPr>
          <a:xfrm>
            <a:off x="8611404" y="6369041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2" name="Oval 471"/>
          <p:cNvSpPr/>
          <p:nvPr/>
        </p:nvSpPr>
        <p:spPr>
          <a:xfrm>
            <a:off x="7529328" y="633839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3" name="Oval 472"/>
          <p:cNvSpPr/>
          <p:nvPr/>
        </p:nvSpPr>
        <p:spPr>
          <a:xfrm>
            <a:off x="10590719" y="6326042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4" name="Oval 473"/>
          <p:cNvSpPr/>
          <p:nvPr/>
        </p:nvSpPr>
        <p:spPr>
          <a:xfrm>
            <a:off x="11174188" y="449919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5" name="Oval 474"/>
          <p:cNvSpPr/>
          <p:nvPr/>
        </p:nvSpPr>
        <p:spPr>
          <a:xfrm>
            <a:off x="10829627" y="4250472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6" name="Oval 475"/>
          <p:cNvSpPr/>
          <p:nvPr/>
        </p:nvSpPr>
        <p:spPr>
          <a:xfrm>
            <a:off x="11128139" y="380196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7" name="Oval 476"/>
          <p:cNvSpPr/>
          <p:nvPr/>
        </p:nvSpPr>
        <p:spPr>
          <a:xfrm>
            <a:off x="10829627" y="338521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8" name="Oval 477"/>
          <p:cNvSpPr/>
          <p:nvPr/>
        </p:nvSpPr>
        <p:spPr>
          <a:xfrm>
            <a:off x="10263666" y="2859023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9" name="Oval 478"/>
          <p:cNvSpPr/>
          <p:nvPr/>
        </p:nvSpPr>
        <p:spPr>
          <a:xfrm>
            <a:off x="10583887" y="241021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80" name="Oval 479"/>
          <p:cNvSpPr/>
          <p:nvPr/>
        </p:nvSpPr>
        <p:spPr>
          <a:xfrm>
            <a:off x="9122660" y="190080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81" name="Straight Connector 480"/>
          <p:cNvCxnSpPr>
            <a:stCxn id="462" idx="4"/>
            <a:endCxn id="241" idx="0"/>
          </p:cNvCxnSpPr>
          <p:nvPr/>
        </p:nvCxnSpPr>
        <p:spPr>
          <a:xfrm>
            <a:off x="7610340" y="2828049"/>
            <a:ext cx="43505" cy="780084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Connector 483"/>
          <p:cNvCxnSpPr>
            <a:endCxn id="464" idx="4"/>
          </p:cNvCxnSpPr>
          <p:nvPr/>
        </p:nvCxnSpPr>
        <p:spPr>
          <a:xfrm flipV="1">
            <a:off x="8370649" y="2305687"/>
            <a:ext cx="15187" cy="68457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Connector 484"/>
          <p:cNvCxnSpPr>
            <a:stCxn id="460" idx="5"/>
          </p:cNvCxnSpPr>
          <p:nvPr/>
        </p:nvCxnSpPr>
        <p:spPr>
          <a:xfrm>
            <a:off x="7805793" y="2425890"/>
            <a:ext cx="355765" cy="164087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Connector 485"/>
          <p:cNvCxnSpPr>
            <a:stCxn id="460" idx="3"/>
            <a:endCxn id="462" idx="0"/>
          </p:cNvCxnSpPr>
          <p:nvPr/>
        </p:nvCxnSpPr>
        <p:spPr>
          <a:xfrm flipH="1">
            <a:off x="7610340" y="2425890"/>
            <a:ext cx="120252" cy="26133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Straight Connector 496"/>
          <p:cNvCxnSpPr>
            <a:stCxn id="300" idx="0"/>
            <a:endCxn id="464" idx="4"/>
          </p:cNvCxnSpPr>
          <p:nvPr/>
        </p:nvCxnSpPr>
        <p:spPr>
          <a:xfrm flipH="1" flipV="1">
            <a:off x="8385836" y="2305687"/>
            <a:ext cx="290489" cy="68457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Straight Connector 499"/>
          <p:cNvCxnSpPr>
            <a:stCxn id="351" idx="0"/>
            <a:endCxn id="461" idx="5"/>
          </p:cNvCxnSpPr>
          <p:nvPr/>
        </p:nvCxnSpPr>
        <p:spPr>
          <a:xfrm flipH="1" flipV="1">
            <a:off x="8883276" y="2339801"/>
            <a:ext cx="278989" cy="44367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Connector 503"/>
          <p:cNvCxnSpPr>
            <a:stCxn id="463" idx="6"/>
            <a:endCxn id="465" idx="2"/>
          </p:cNvCxnSpPr>
          <p:nvPr/>
        </p:nvCxnSpPr>
        <p:spPr>
          <a:xfrm flipV="1">
            <a:off x="9504690" y="2164860"/>
            <a:ext cx="457546" cy="4481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5" name="Straight Connector 504"/>
          <p:cNvCxnSpPr>
            <a:stCxn id="463" idx="1"/>
            <a:endCxn id="480" idx="5"/>
          </p:cNvCxnSpPr>
          <p:nvPr/>
        </p:nvCxnSpPr>
        <p:spPr>
          <a:xfrm flipH="1" flipV="1">
            <a:off x="9213436" y="2021007"/>
            <a:ext cx="200478" cy="13887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Connector 505"/>
          <p:cNvCxnSpPr>
            <a:stCxn id="351" idx="7"/>
            <a:endCxn id="463" idx="4"/>
          </p:cNvCxnSpPr>
          <p:nvPr/>
        </p:nvCxnSpPr>
        <p:spPr>
          <a:xfrm flipV="1">
            <a:off x="9199865" y="2280089"/>
            <a:ext cx="251650" cy="524014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Connector 506"/>
          <p:cNvCxnSpPr>
            <a:stCxn id="320" idx="7"/>
            <a:endCxn id="478" idx="3"/>
          </p:cNvCxnSpPr>
          <p:nvPr/>
        </p:nvCxnSpPr>
        <p:spPr>
          <a:xfrm flipV="1">
            <a:off x="9834913" y="2979226"/>
            <a:ext cx="444328" cy="45925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Straight Connector 516"/>
          <p:cNvCxnSpPr>
            <a:stCxn id="320" idx="6"/>
            <a:endCxn id="477" idx="2"/>
          </p:cNvCxnSpPr>
          <p:nvPr/>
        </p:nvCxnSpPr>
        <p:spPr>
          <a:xfrm flipV="1">
            <a:off x="9850488" y="3455630"/>
            <a:ext cx="979139" cy="2221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Connector 517"/>
          <p:cNvCxnSpPr>
            <a:stCxn id="351" idx="7"/>
            <a:endCxn id="480" idx="4"/>
          </p:cNvCxnSpPr>
          <p:nvPr/>
        </p:nvCxnSpPr>
        <p:spPr>
          <a:xfrm flipH="1" flipV="1">
            <a:off x="9175836" y="2041631"/>
            <a:ext cx="24029" cy="76247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Connector 523"/>
          <p:cNvCxnSpPr>
            <a:stCxn id="478" idx="7"/>
            <a:endCxn id="479" idx="3"/>
          </p:cNvCxnSpPr>
          <p:nvPr/>
        </p:nvCxnSpPr>
        <p:spPr>
          <a:xfrm flipV="1">
            <a:off x="10354442" y="2530418"/>
            <a:ext cx="245020" cy="34922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8" name="Straight Connector 527"/>
          <p:cNvCxnSpPr>
            <a:stCxn id="466" idx="0"/>
            <a:endCxn id="474" idx="4"/>
          </p:cNvCxnSpPr>
          <p:nvPr/>
        </p:nvCxnSpPr>
        <p:spPr>
          <a:xfrm flipV="1">
            <a:off x="11074964" y="4640021"/>
            <a:ext cx="152400" cy="431894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9" name="Straight Connector 528"/>
          <p:cNvCxnSpPr>
            <a:stCxn id="466" idx="2"/>
            <a:endCxn id="332" idx="4"/>
          </p:cNvCxnSpPr>
          <p:nvPr/>
        </p:nvCxnSpPr>
        <p:spPr>
          <a:xfrm flipH="1" flipV="1">
            <a:off x="10213773" y="4910263"/>
            <a:ext cx="808015" cy="23206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0" name="Straight Connector 529"/>
          <p:cNvCxnSpPr>
            <a:stCxn id="332" idx="6"/>
            <a:endCxn id="474" idx="2"/>
          </p:cNvCxnSpPr>
          <p:nvPr/>
        </p:nvCxnSpPr>
        <p:spPr>
          <a:xfrm flipV="1">
            <a:off x="10266948" y="4569608"/>
            <a:ext cx="907240" cy="28498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1" name="Straight Connector 530"/>
          <p:cNvCxnSpPr>
            <a:stCxn id="328" idx="6"/>
            <a:endCxn id="475" idx="2"/>
          </p:cNvCxnSpPr>
          <p:nvPr/>
        </p:nvCxnSpPr>
        <p:spPr>
          <a:xfrm flipV="1">
            <a:off x="10322701" y="4320886"/>
            <a:ext cx="506926" cy="3560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2" name="Straight Connector 531"/>
          <p:cNvCxnSpPr>
            <a:stCxn id="330" idx="6"/>
            <a:endCxn id="476" idx="2"/>
          </p:cNvCxnSpPr>
          <p:nvPr/>
        </p:nvCxnSpPr>
        <p:spPr>
          <a:xfrm flipV="1">
            <a:off x="10431660" y="3872382"/>
            <a:ext cx="696479" cy="10075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5" name="Straight Connector 544"/>
          <p:cNvCxnSpPr>
            <a:stCxn id="467" idx="2"/>
            <a:endCxn id="309" idx="6"/>
          </p:cNvCxnSpPr>
          <p:nvPr/>
        </p:nvCxnSpPr>
        <p:spPr>
          <a:xfrm flipH="1" flipV="1">
            <a:off x="9797313" y="5397465"/>
            <a:ext cx="695539" cy="21784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Connector 547"/>
          <p:cNvCxnSpPr>
            <a:stCxn id="310" idx="3"/>
            <a:endCxn id="471" idx="0"/>
          </p:cNvCxnSpPr>
          <p:nvPr/>
        </p:nvCxnSpPr>
        <p:spPr>
          <a:xfrm flipH="1">
            <a:off x="8664580" y="5933620"/>
            <a:ext cx="204808" cy="43542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9" name="Straight Connector 548"/>
          <p:cNvCxnSpPr>
            <a:stCxn id="310" idx="5"/>
            <a:endCxn id="468" idx="1"/>
          </p:cNvCxnSpPr>
          <p:nvPr/>
        </p:nvCxnSpPr>
        <p:spPr>
          <a:xfrm>
            <a:off x="8944589" y="5933620"/>
            <a:ext cx="355460" cy="39505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0" name="Straight Connector 549"/>
          <p:cNvCxnSpPr>
            <a:stCxn id="473" idx="1"/>
            <a:endCxn id="469" idx="6"/>
          </p:cNvCxnSpPr>
          <p:nvPr/>
        </p:nvCxnSpPr>
        <p:spPr>
          <a:xfrm flipH="1" flipV="1">
            <a:off x="9890691" y="6139959"/>
            <a:ext cx="715603" cy="20670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1" name="Straight Connector 550"/>
          <p:cNvCxnSpPr>
            <a:stCxn id="469" idx="1"/>
            <a:endCxn id="308" idx="5"/>
          </p:cNvCxnSpPr>
          <p:nvPr/>
        </p:nvCxnSpPr>
        <p:spPr>
          <a:xfrm flipH="1" flipV="1">
            <a:off x="9663878" y="5933512"/>
            <a:ext cx="136037" cy="15665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2" name="Straight Connector 561"/>
          <p:cNvCxnSpPr>
            <a:stCxn id="357" idx="3"/>
            <a:endCxn id="470" idx="7"/>
          </p:cNvCxnSpPr>
          <p:nvPr/>
        </p:nvCxnSpPr>
        <p:spPr>
          <a:xfrm flipH="1">
            <a:off x="8145983" y="5980368"/>
            <a:ext cx="202252" cy="26411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354" idx="4"/>
            <a:endCxn id="472" idx="0"/>
          </p:cNvCxnSpPr>
          <p:nvPr/>
        </p:nvCxnSpPr>
        <p:spPr>
          <a:xfrm flipH="1">
            <a:off x="7582504" y="5746771"/>
            <a:ext cx="184425" cy="59162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470" idx="2"/>
            <a:endCxn id="472" idx="6"/>
          </p:cNvCxnSpPr>
          <p:nvPr/>
        </p:nvCxnSpPr>
        <p:spPr>
          <a:xfrm flipH="1">
            <a:off x="7635679" y="6294277"/>
            <a:ext cx="419528" cy="114534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2" name="Straight Connector 571"/>
          <p:cNvCxnSpPr>
            <a:stCxn id="263" idx="5"/>
            <a:endCxn id="338" idx="2"/>
          </p:cNvCxnSpPr>
          <p:nvPr/>
        </p:nvCxnSpPr>
        <p:spPr>
          <a:xfrm>
            <a:off x="2377832" y="3298743"/>
            <a:ext cx="589150" cy="1026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5" name="Straight Connector 574"/>
          <p:cNvCxnSpPr>
            <a:stCxn id="338" idx="5"/>
            <a:endCxn id="226" idx="1"/>
          </p:cNvCxnSpPr>
          <p:nvPr/>
        </p:nvCxnSpPr>
        <p:spPr>
          <a:xfrm>
            <a:off x="3057758" y="3451143"/>
            <a:ext cx="253824" cy="32729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9" name="Straight Connector 578"/>
          <p:cNvCxnSpPr>
            <a:stCxn id="226" idx="4"/>
            <a:endCxn id="250" idx="0"/>
          </p:cNvCxnSpPr>
          <p:nvPr/>
        </p:nvCxnSpPr>
        <p:spPr>
          <a:xfrm flipH="1">
            <a:off x="3321001" y="3898640"/>
            <a:ext cx="28182" cy="2820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4" name="Straight Connector 583"/>
          <p:cNvCxnSpPr>
            <a:stCxn id="272" idx="6"/>
            <a:endCxn id="270" idx="1"/>
          </p:cNvCxnSpPr>
          <p:nvPr/>
        </p:nvCxnSpPr>
        <p:spPr>
          <a:xfrm>
            <a:off x="2558247" y="4551413"/>
            <a:ext cx="470483" cy="3931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Connector 584"/>
          <p:cNvCxnSpPr>
            <a:stCxn id="224" idx="4"/>
            <a:endCxn id="222" idx="0"/>
          </p:cNvCxnSpPr>
          <p:nvPr/>
        </p:nvCxnSpPr>
        <p:spPr>
          <a:xfrm flipH="1">
            <a:off x="3615928" y="3881883"/>
            <a:ext cx="36929" cy="5616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Straight Connector 585"/>
          <p:cNvCxnSpPr>
            <a:stCxn id="270" idx="6"/>
            <a:endCxn id="281" idx="2"/>
          </p:cNvCxnSpPr>
          <p:nvPr/>
        </p:nvCxnSpPr>
        <p:spPr>
          <a:xfrm flipV="1">
            <a:off x="3119506" y="4961011"/>
            <a:ext cx="399442" cy="333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7" name="Straight Connector 586"/>
          <p:cNvCxnSpPr>
            <a:stCxn id="341" idx="2"/>
            <a:endCxn id="281" idx="6"/>
          </p:cNvCxnSpPr>
          <p:nvPr/>
        </p:nvCxnSpPr>
        <p:spPr>
          <a:xfrm flipH="1" flipV="1">
            <a:off x="3625299" y="4961011"/>
            <a:ext cx="681997" cy="541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7" name="Straight Connector 596"/>
          <p:cNvCxnSpPr>
            <a:stCxn id="284" idx="6"/>
            <a:endCxn id="274" idx="2"/>
          </p:cNvCxnSpPr>
          <p:nvPr/>
        </p:nvCxnSpPr>
        <p:spPr>
          <a:xfrm flipV="1">
            <a:off x="2918499" y="5385420"/>
            <a:ext cx="434518" cy="40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8" name="Straight Connector 597"/>
          <p:cNvCxnSpPr>
            <a:stCxn id="250" idx="4"/>
            <a:endCxn id="222" idx="1"/>
          </p:cNvCxnSpPr>
          <p:nvPr/>
        </p:nvCxnSpPr>
        <p:spPr>
          <a:xfrm>
            <a:off x="3321001" y="4321561"/>
            <a:ext cx="257326" cy="1426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>
            <a:stCxn id="219" idx="4"/>
            <a:endCxn id="279" idx="0"/>
          </p:cNvCxnSpPr>
          <p:nvPr/>
        </p:nvCxnSpPr>
        <p:spPr>
          <a:xfrm>
            <a:off x="3978140" y="4284314"/>
            <a:ext cx="7904" cy="10696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Connector 599"/>
          <p:cNvCxnSpPr>
            <a:stCxn id="220" idx="4"/>
            <a:endCxn id="341" idx="0"/>
          </p:cNvCxnSpPr>
          <p:nvPr/>
        </p:nvCxnSpPr>
        <p:spPr>
          <a:xfrm flipH="1">
            <a:off x="4360472" y="4584387"/>
            <a:ext cx="8888" cy="360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" name="Straight Connector 613"/>
          <p:cNvCxnSpPr>
            <a:stCxn id="266" idx="6"/>
            <a:endCxn id="284" idx="2"/>
          </p:cNvCxnSpPr>
          <p:nvPr/>
        </p:nvCxnSpPr>
        <p:spPr>
          <a:xfrm flipV="1">
            <a:off x="2284957" y="5389442"/>
            <a:ext cx="527191" cy="459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" name="Straight Connector 619"/>
          <p:cNvCxnSpPr>
            <a:stCxn id="268" idx="0"/>
            <a:endCxn id="272" idx="2"/>
          </p:cNvCxnSpPr>
          <p:nvPr/>
        </p:nvCxnSpPr>
        <p:spPr>
          <a:xfrm flipV="1">
            <a:off x="2089563" y="4551413"/>
            <a:ext cx="362333" cy="3866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3" name="Straight Connector 622"/>
          <p:cNvCxnSpPr>
            <a:stCxn id="272" idx="1"/>
            <a:endCxn id="259" idx="4"/>
          </p:cNvCxnSpPr>
          <p:nvPr/>
        </p:nvCxnSpPr>
        <p:spPr>
          <a:xfrm flipH="1" flipV="1">
            <a:off x="2105138" y="4181976"/>
            <a:ext cx="362333" cy="3196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6" name="Straight Connector 625"/>
          <p:cNvCxnSpPr>
            <a:stCxn id="220" idx="7"/>
            <a:endCxn id="292" idx="3"/>
          </p:cNvCxnSpPr>
          <p:nvPr/>
        </p:nvCxnSpPr>
        <p:spPr>
          <a:xfrm flipV="1">
            <a:off x="4406960" y="4115415"/>
            <a:ext cx="464643" cy="3487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225" idx="6"/>
            <a:endCxn id="339" idx="2"/>
          </p:cNvCxnSpPr>
          <p:nvPr/>
        </p:nvCxnSpPr>
        <p:spPr>
          <a:xfrm flipV="1">
            <a:off x="3540445" y="3416995"/>
            <a:ext cx="301843" cy="816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4" name="Straight Connector 633"/>
          <p:cNvCxnSpPr>
            <a:stCxn id="338" idx="3"/>
            <a:endCxn id="261" idx="0"/>
          </p:cNvCxnSpPr>
          <p:nvPr/>
        </p:nvCxnSpPr>
        <p:spPr>
          <a:xfrm flipH="1">
            <a:off x="2918500" y="3451143"/>
            <a:ext cx="64057" cy="2426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0" name="Straight Connector 639"/>
          <p:cNvCxnSpPr>
            <a:stCxn id="268" idx="4"/>
            <a:endCxn id="266" idx="1"/>
          </p:cNvCxnSpPr>
          <p:nvPr/>
        </p:nvCxnSpPr>
        <p:spPr>
          <a:xfrm>
            <a:off x="2089563" y="5078917"/>
            <a:ext cx="104618" cy="3067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3" name="Straight Connector 642"/>
          <p:cNvCxnSpPr>
            <a:stCxn id="236" idx="3"/>
            <a:endCxn id="353" idx="0"/>
          </p:cNvCxnSpPr>
          <p:nvPr/>
        </p:nvCxnSpPr>
        <p:spPr>
          <a:xfrm flipH="1">
            <a:off x="8092338" y="4743636"/>
            <a:ext cx="405996" cy="52152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6" name="Straight Connector 645"/>
          <p:cNvCxnSpPr>
            <a:stCxn id="311" idx="4"/>
            <a:endCxn id="356" idx="1"/>
          </p:cNvCxnSpPr>
          <p:nvPr/>
        </p:nvCxnSpPr>
        <p:spPr>
          <a:xfrm>
            <a:off x="8926083" y="5322045"/>
            <a:ext cx="115926" cy="353753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9" name="Straight Connector 648"/>
          <p:cNvCxnSpPr>
            <a:stCxn id="357" idx="6"/>
            <a:endCxn id="310" idx="2"/>
          </p:cNvCxnSpPr>
          <p:nvPr/>
        </p:nvCxnSpPr>
        <p:spPr>
          <a:xfrm flipV="1">
            <a:off x="8439011" y="5883831"/>
            <a:ext cx="414802" cy="4674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2" name="Straight Connector 651"/>
          <p:cNvCxnSpPr>
            <a:stCxn id="325" idx="5"/>
            <a:endCxn id="332" idx="2"/>
          </p:cNvCxnSpPr>
          <p:nvPr/>
        </p:nvCxnSpPr>
        <p:spPr>
          <a:xfrm>
            <a:off x="9487120" y="4649049"/>
            <a:ext cx="673477" cy="20553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3" name="Straight Connector 652"/>
          <p:cNvCxnSpPr>
            <a:stCxn id="237" idx="7"/>
            <a:endCxn id="297" idx="2"/>
          </p:cNvCxnSpPr>
          <p:nvPr/>
        </p:nvCxnSpPr>
        <p:spPr>
          <a:xfrm flipV="1">
            <a:off x="8675086" y="3763181"/>
            <a:ext cx="664567" cy="324204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4" name="Straight Connector 653"/>
          <p:cNvCxnSpPr>
            <a:stCxn id="312" idx="7"/>
            <a:endCxn id="325" idx="2"/>
          </p:cNvCxnSpPr>
          <p:nvPr/>
        </p:nvCxnSpPr>
        <p:spPr>
          <a:xfrm flipV="1">
            <a:off x="9058535" y="4599260"/>
            <a:ext cx="337809" cy="22578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" name="Straight Connector 654"/>
          <p:cNvCxnSpPr>
            <a:stCxn id="239" idx="0"/>
            <a:endCxn id="301" idx="4"/>
          </p:cNvCxnSpPr>
          <p:nvPr/>
        </p:nvCxnSpPr>
        <p:spPr>
          <a:xfrm flipV="1">
            <a:off x="8355446" y="3147845"/>
            <a:ext cx="17206" cy="53744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0" name="Straight Connector 669"/>
          <p:cNvCxnSpPr>
            <a:stCxn id="239" idx="6"/>
            <a:endCxn id="299" idx="2"/>
          </p:cNvCxnSpPr>
          <p:nvPr/>
        </p:nvCxnSpPr>
        <p:spPr>
          <a:xfrm>
            <a:off x="8408621" y="3755706"/>
            <a:ext cx="177600" cy="747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3" name="Straight Connector 672"/>
          <p:cNvCxnSpPr>
            <a:stCxn id="239" idx="2"/>
            <a:endCxn id="241" idx="6"/>
          </p:cNvCxnSpPr>
          <p:nvPr/>
        </p:nvCxnSpPr>
        <p:spPr>
          <a:xfrm flipH="1" flipV="1">
            <a:off x="7707020" y="3678547"/>
            <a:ext cx="595250" cy="7715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4" name="Straight Connector 673"/>
          <p:cNvCxnSpPr>
            <a:stCxn id="313" idx="1"/>
            <a:endCxn id="238" idx="6"/>
          </p:cNvCxnSpPr>
          <p:nvPr/>
        </p:nvCxnSpPr>
        <p:spPr>
          <a:xfrm flipH="1" flipV="1">
            <a:off x="7835678" y="4693846"/>
            <a:ext cx="749131" cy="52475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5" name="Straight Connector 674"/>
          <p:cNvCxnSpPr>
            <a:stCxn id="353" idx="0"/>
            <a:endCxn id="238" idx="4"/>
          </p:cNvCxnSpPr>
          <p:nvPr/>
        </p:nvCxnSpPr>
        <p:spPr>
          <a:xfrm flipH="1" flipV="1">
            <a:off x="7782503" y="4764260"/>
            <a:ext cx="309835" cy="50089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6" name="Straight Connector 675"/>
          <p:cNvCxnSpPr>
            <a:stCxn id="330" idx="1"/>
            <a:endCxn id="320" idx="5"/>
          </p:cNvCxnSpPr>
          <p:nvPr/>
        </p:nvCxnSpPr>
        <p:spPr>
          <a:xfrm flipH="1" flipV="1">
            <a:off x="9834913" y="3517214"/>
            <a:ext cx="505971" cy="41655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7" name="Straight Connector 676"/>
          <p:cNvCxnSpPr>
            <a:stCxn id="335" idx="2"/>
            <a:endCxn id="297" idx="5"/>
          </p:cNvCxnSpPr>
          <p:nvPr/>
        </p:nvCxnSpPr>
        <p:spPr>
          <a:xfrm flipH="1" flipV="1">
            <a:off x="9430429" y="3812970"/>
            <a:ext cx="392410" cy="16362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0" name="Straight Connector 689"/>
          <p:cNvCxnSpPr>
            <a:stCxn id="325" idx="0"/>
            <a:endCxn id="297" idx="4"/>
          </p:cNvCxnSpPr>
          <p:nvPr/>
        </p:nvCxnSpPr>
        <p:spPr>
          <a:xfrm flipH="1" flipV="1">
            <a:off x="9392829" y="3833594"/>
            <a:ext cx="56691" cy="69525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5" name="Straight Connector 694"/>
          <p:cNvCxnSpPr>
            <a:stCxn id="298" idx="1"/>
            <a:endCxn id="351" idx="5"/>
          </p:cNvCxnSpPr>
          <p:nvPr/>
        </p:nvCxnSpPr>
        <p:spPr>
          <a:xfrm flipH="1" flipV="1">
            <a:off x="9199865" y="2903682"/>
            <a:ext cx="256914" cy="25303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3" name="Straight Connector 702"/>
          <p:cNvCxnSpPr>
            <a:stCxn id="242" idx="5"/>
            <a:endCxn id="238" idx="1"/>
          </p:cNvCxnSpPr>
          <p:nvPr/>
        </p:nvCxnSpPr>
        <p:spPr>
          <a:xfrm>
            <a:off x="7553358" y="4057889"/>
            <a:ext cx="191544" cy="58616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6" name="Straight Connector 705"/>
          <p:cNvCxnSpPr>
            <a:stCxn id="332" idx="3"/>
            <a:endCxn id="309" idx="7"/>
          </p:cNvCxnSpPr>
          <p:nvPr/>
        </p:nvCxnSpPr>
        <p:spPr>
          <a:xfrm flipH="1">
            <a:off x="9781738" y="4893956"/>
            <a:ext cx="394434" cy="45371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7" name="Shape 183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-US" dirty="0" smtClean="0"/>
              <a:t>With increased attention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3089880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Increased collective attention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860074" y="3254886"/>
            <a:ext cx="3482536" cy="3639520"/>
          </a:xfrm>
          <a:prstGeom prst="ellipse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219428" y="3254888"/>
            <a:ext cx="3482539" cy="36395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412083" y="4111482"/>
            <a:ext cx="1228079" cy="1156127"/>
            <a:chOff x="4704581" y="2592767"/>
            <a:chExt cx="527938" cy="475569"/>
          </a:xfrm>
        </p:grpSpPr>
        <p:sp>
          <p:nvSpPr>
            <p:cNvPr id="7" name="Oval 6"/>
            <p:cNvSpPr/>
            <p:nvPr/>
          </p:nvSpPr>
          <p:spPr>
            <a:xfrm>
              <a:off x="4921622" y="2792502"/>
              <a:ext cx="152401" cy="152400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143144" y="301040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186800" y="2781422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819252" y="301040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065554" y="2624506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835127" y="2721434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763943" y="259276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704581" y="272832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4" idx="1"/>
              <a:endCxn id="15" idx="5"/>
            </p:cNvCxnSpPr>
            <p:nvPr/>
          </p:nvCxnSpPr>
          <p:spPr>
            <a:xfrm flipH="1" flipV="1">
              <a:off x="4802967" y="2642212"/>
              <a:ext cx="38855" cy="8770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6" idx="6"/>
              <a:endCxn id="14" idx="2"/>
            </p:cNvCxnSpPr>
            <p:nvPr/>
          </p:nvCxnSpPr>
          <p:spPr>
            <a:xfrm flipV="1">
              <a:off x="4750300" y="2750399"/>
              <a:ext cx="84827" cy="689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8" idx="1"/>
              <a:endCxn id="14" idx="5"/>
            </p:cNvCxnSpPr>
            <p:nvPr/>
          </p:nvCxnSpPr>
          <p:spPr>
            <a:xfrm flipH="1" flipV="1">
              <a:off x="4874151" y="2770879"/>
              <a:ext cx="69790" cy="4394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8" idx="7"/>
              <a:endCxn id="13" idx="4"/>
            </p:cNvCxnSpPr>
            <p:nvPr/>
          </p:nvCxnSpPr>
          <p:spPr>
            <a:xfrm flipV="1">
              <a:off x="5051704" y="2682435"/>
              <a:ext cx="36710" cy="1323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8" idx="7"/>
              <a:endCxn id="10" idx="2"/>
            </p:cNvCxnSpPr>
            <p:nvPr/>
          </p:nvCxnSpPr>
          <p:spPr>
            <a:xfrm flipV="1">
              <a:off x="5051704" y="2810387"/>
              <a:ext cx="135096" cy="443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8" idx="5"/>
              <a:endCxn id="9" idx="1"/>
            </p:cNvCxnSpPr>
            <p:nvPr/>
          </p:nvCxnSpPr>
          <p:spPr>
            <a:xfrm>
              <a:off x="5051704" y="2922584"/>
              <a:ext cx="98135" cy="963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8" idx="3"/>
              <a:endCxn id="11" idx="7"/>
            </p:cNvCxnSpPr>
            <p:nvPr/>
          </p:nvCxnSpPr>
          <p:spPr>
            <a:xfrm flipH="1">
              <a:off x="4858276" y="2922584"/>
              <a:ext cx="85665" cy="963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7578658" y="4291355"/>
            <a:ext cx="1228079" cy="1156127"/>
            <a:chOff x="4457059" y="2478830"/>
            <a:chExt cx="527938" cy="475569"/>
          </a:xfrm>
          <a:solidFill>
            <a:schemeClr val="accent6">
              <a:lumMod val="75000"/>
            </a:schemeClr>
          </a:solidFill>
        </p:grpSpPr>
        <p:sp>
          <p:nvSpPr>
            <p:cNvPr id="23" name="Oval 22"/>
            <p:cNvSpPr/>
            <p:nvPr/>
          </p:nvSpPr>
          <p:spPr>
            <a:xfrm>
              <a:off x="4674100" y="2678565"/>
              <a:ext cx="152401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895622" y="289647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939278" y="2667485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571730" y="289647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818032" y="2510569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587605" y="2607497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516421" y="247883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457059" y="261439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 flipV="1">
              <a:off x="4555445" y="2528275"/>
              <a:ext cx="38855" cy="87706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4502778" y="2636462"/>
              <a:ext cx="84827" cy="6893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4626629" y="2656942"/>
              <a:ext cx="69790" cy="4394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4804182" y="2568498"/>
              <a:ext cx="36710" cy="132385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23" idx="6"/>
              <a:endCxn id="25" idx="3"/>
            </p:cNvCxnSpPr>
            <p:nvPr/>
          </p:nvCxnSpPr>
          <p:spPr>
            <a:xfrm flipV="1">
              <a:off x="4826501" y="2716930"/>
              <a:ext cx="119473" cy="37835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804182" y="2808647"/>
              <a:ext cx="9813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4610754" y="2808647"/>
              <a:ext cx="8566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Oval 37"/>
          <p:cNvSpPr/>
          <p:nvPr/>
        </p:nvSpPr>
        <p:spPr>
          <a:xfrm>
            <a:off x="3383901" y="486395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>
            <a:stCxn id="7" idx="2"/>
          </p:cNvCxnSpPr>
          <p:nvPr/>
        </p:nvCxnSpPr>
        <p:spPr>
          <a:xfrm flipH="1">
            <a:off x="3469092" y="4782291"/>
            <a:ext cx="447866" cy="1309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2386527" y="4250087"/>
            <a:ext cx="278548" cy="29217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780678" y="474238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>
            <a:stCxn id="41" idx="5"/>
          </p:cNvCxnSpPr>
          <p:nvPr/>
        </p:nvCxnSpPr>
        <p:spPr>
          <a:xfrm>
            <a:off x="2567973" y="4528884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4649006" y="5341308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>
            <a:stCxn id="8" idx="6"/>
          </p:cNvCxnSpPr>
          <p:nvPr/>
        </p:nvCxnSpPr>
        <p:spPr>
          <a:xfrm>
            <a:off x="4538612" y="5197194"/>
            <a:ext cx="125968" cy="1647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4865753" y="555805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>
            <a:stCxn id="43" idx="5"/>
          </p:cNvCxnSpPr>
          <p:nvPr/>
        </p:nvCxnSpPr>
        <p:spPr>
          <a:xfrm>
            <a:off x="4739782" y="5461511"/>
            <a:ext cx="141545" cy="1171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2168038" y="472437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>
            <a:stCxn id="40" idx="3"/>
            <a:endCxn id="47" idx="7"/>
          </p:cNvCxnSpPr>
          <p:nvPr/>
        </p:nvCxnSpPr>
        <p:spPr>
          <a:xfrm flipH="1">
            <a:off x="2258814" y="4499470"/>
            <a:ext cx="168505" cy="2455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2981400" y="437703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0" idx="6"/>
          </p:cNvCxnSpPr>
          <p:nvPr/>
        </p:nvCxnSpPr>
        <p:spPr>
          <a:xfrm>
            <a:off x="2665075" y="4396173"/>
            <a:ext cx="316325" cy="426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2403132" y="386176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>
            <a:stCxn id="40" idx="0"/>
            <a:endCxn id="51" idx="4"/>
          </p:cNvCxnSpPr>
          <p:nvPr/>
        </p:nvCxnSpPr>
        <p:spPr>
          <a:xfrm flipH="1" flipV="1">
            <a:off x="2456308" y="4002589"/>
            <a:ext cx="69493" cy="247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2525801" y="5487640"/>
            <a:ext cx="302844" cy="33446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294682" y="604823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>
            <a:stCxn id="53" idx="3"/>
            <a:endCxn id="54" idx="7"/>
          </p:cNvCxnSpPr>
          <p:nvPr/>
        </p:nvCxnSpPr>
        <p:spPr>
          <a:xfrm flipH="1">
            <a:off x="2385458" y="5773120"/>
            <a:ext cx="184693" cy="295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2152463" y="562131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>
            <a:stCxn id="53" idx="2"/>
            <a:endCxn id="56" idx="6"/>
          </p:cNvCxnSpPr>
          <p:nvPr/>
        </p:nvCxnSpPr>
        <p:spPr>
          <a:xfrm flipH="1">
            <a:off x="2258814" y="5654870"/>
            <a:ext cx="266987" cy="36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3129231" y="560719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>
            <a:stCxn id="53" idx="6"/>
            <a:endCxn id="58" idx="2"/>
          </p:cNvCxnSpPr>
          <p:nvPr/>
        </p:nvCxnSpPr>
        <p:spPr>
          <a:xfrm>
            <a:off x="2828644" y="5654871"/>
            <a:ext cx="300587" cy="22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2567972" y="516422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>
            <a:stCxn id="53" idx="0"/>
            <a:endCxn id="60" idx="4"/>
          </p:cNvCxnSpPr>
          <p:nvPr/>
        </p:nvCxnSpPr>
        <p:spPr>
          <a:xfrm flipH="1" flipV="1">
            <a:off x="2621148" y="5305048"/>
            <a:ext cx="56075" cy="182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3469093" y="5934853"/>
            <a:ext cx="263525" cy="26757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848223" y="640256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>
            <a:stCxn id="63" idx="5"/>
          </p:cNvCxnSpPr>
          <p:nvPr/>
        </p:nvCxnSpPr>
        <p:spPr>
          <a:xfrm>
            <a:off x="3635517" y="6189057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3235582" y="6384543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stCxn id="62" idx="3"/>
            <a:endCxn id="65" idx="7"/>
          </p:cNvCxnSpPr>
          <p:nvPr/>
        </p:nvCxnSpPr>
        <p:spPr>
          <a:xfrm flipH="1">
            <a:off x="3326358" y="6163244"/>
            <a:ext cx="181327" cy="2419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4048944" y="6037208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>
            <a:stCxn id="62" idx="6"/>
          </p:cNvCxnSpPr>
          <p:nvPr/>
        </p:nvCxnSpPr>
        <p:spPr>
          <a:xfrm>
            <a:off x="3732618" y="6068641"/>
            <a:ext cx="316326" cy="30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3635024" y="557381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>
            <a:stCxn id="62" idx="0"/>
            <a:endCxn id="69" idx="4"/>
          </p:cNvCxnSpPr>
          <p:nvPr/>
        </p:nvCxnSpPr>
        <p:spPr>
          <a:xfrm flipV="1">
            <a:off x="3600856" y="5714645"/>
            <a:ext cx="87344" cy="220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53" idx="5"/>
            <a:endCxn id="72" idx="1"/>
          </p:cNvCxnSpPr>
          <p:nvPr/>
        </p:nvCxnSpPr>
        <p:spPr>
          <a:xfrm>
            <a:off x="2784294" y="5773119"/>
            <a:ext cx="159505" cy="2497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2928224" y="600225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>
            <a:stCxn id="60" idx="0"/>
            <a:endCxn id="41" idx="3"/>
          </p:cNvCxnSpPr>
          <p:nvPr/>
        </p:nvCxnSpPr>
        <p:spPr>
          <a:xfrm flipV="1">
            <a:off x="2621149" y="4862590"/>
            <a:ext cx="175105" cy="3016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60" idx="1"/>
            <a:endCxn id="40" idx="3"/>
          </p:cNvCxnSpPr>
          <p:nvPr/>
        </p:nvCxnSpPr>
        <p:spPr>
          <a:xfrm flipH="1" flipV="1">
            <a:off x="2427319" y="4499470"/>
            <a:ext cx="156228" cy="6853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1" idx="6"/>
            <a:endCxn id="38" idx="2"/>
          </p:cNvCxnSpPr>
          <p:nvPr/>
        </p:nvCxnSpPr>
        <p:spPr>
          <a:xfrm>
            <a:off x="2887029" y="4812801"/>
            <a:ext cx="496872" cy="1215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53" idx="7"/>
            <a:endCxn id="10" idx="2"/>
          </p:cNvCxnSpPr>
          <p:nvPr/>
        </p:nvCxnSpPr>
        <p:spPr>
          <a:xfrm flipV="1">
            <a:off x="2784294" y="5197195"/>
            <a:ext cx="894534" cy="3394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62" idx="7"/>
            <a:endCxn id="8" idx="2"/>
          </p:cNvCxnSpPr>
          <p:nvPr/>
        </p:nvCxnSpPr>
        <p:spPr>
          <a:xfrm flipV="1">
            <a:off x="3694026" y="5197195"/>
            <a:ext cx="738234" cy="7768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7" idx="4"/>
          </p:cNvCxnSpPr>
          <p:nvPr/>
        </p:nvCxnSpPr>
        <p:spPr>
          <a:xfrm flipV="1">
            <a:off x="3731331" y="4967534"/>
            <a:ext cx="362884" cy="5927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62" idx="1"/>
            <a:endCxn id="53" idx="5"/>
          </p:cNvCxnSpPr>
          <p:nvPr/>
        </p:nvCxnSpPr>
        <p:spPr>
          <a:xfrm flipH="1" flipV="1">
            <a:off x="2784294" y="5773120"/>
            <a:ext cx="723391" cy="2009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4972104" y="4678434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>
            <a:stCxn id="9" idx="6"/>
            <a:endCxn id="80" idx="2"/>
          </p:cNvCxnSpPr>
          <p:nvPr/>
        </p:nvCxnSpPr>
        <p:spPr>
          <a:xfrm>
            <a:off x="4640162" y="4640523"/>
            <a:ext cx="331942" cy="1083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5182783" y="4983485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/>
          <p:cNvCxnSpPr>
            <a:stCxn id="80" idx="5"/>
            <a:endCxn id="82" idx="1"/>
          </p:cNvCxnSpPr>
          <p:nvPr/>
        </p:nvCxnSpPr>
        <p:spPr>
          <a:xfrm>
            <a:off x="5062880" y="4798637"/>
            <a:ext cx="135478" cy="2054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/>
          <p:cNvSpPr/>
          <p:nvPr/>
        </p:nvSpPr>
        <p:spPr>
          <a:xfrm>
            <a:off x="8992346" y="3900507"/>
            <a:ext cx="302592" cy="31623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9455729" y="437598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9557280" y="381931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8702297" y="437598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8739225" y="367348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8435552" y="369024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/>
          <p:nvPr/>
        </p:nvCxnSpPr>
        <p:spPr>
          <a:xfrm flipV="1">
            <a:off x="8541904" y="3743897"/>
            <a:ext cx="197323" cy="1675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84" idx="1"/>
          </p:cNvCxnSpPr>
          <p:nvPr/>
        </p:nvCxnSpPr>
        <p:spPr>
          <a:xfrm flipH="1" flipV="1">
            <a:off x="8830003" y="3793687"/>
            <a:ext cx="206657" cy="15313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84" idx="7"/>
          </p:cNvCxnSpPr>
          <p:nvPr/>
        </p:nvCxnSpPr>
        <p:spPr>
          <a:xfrm flipV="1">
            <a:off x="9250626" y="3889732"/>
            <a:ext cx="306655" cy="5708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9243024" y="4162486"/>
            <a:ext cx="228279" cy="23412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84" idx="3"/>
          </p:cNvCxnSpPr>
          <p:nvPr/>
        </p:nvCxnSpPr>
        <p:spPr>
          <a:xfrm flipH="1">
            <a:off x="8793076" y="4170430"/>
            <a:ext cx="243584" cy="22618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9294939" y="6143076"/>
            <a:ext cx="249758" cy="26462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9689178" y="6496531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9807038" y="6010273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8969889" y="649663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8988983" y="586444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9083835" y="548764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8685310" y="588119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02" name="Straight Connector 101"/>
          <p:cNvCxnSpPr>
            <a:stCxn id="99" idx="7"/>
            <a:endCxn id="100" idx="4"/>
          </p:cNvCxnSpPr>
          <p:nvPr/>
        </p:nvCxnSpPr>
        <p:spPr>
          <a:xfrm flipV="1">
            <a:off x="9079759" y="5628467"/>
            <a:ext cx="57252" cy="25659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8791662" y="5934853"/>
            <a:ext cx="197323" cy="1675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95" idx="1"/>
          </p:cNvCxnSpPr>
          <p:nvPr/>
        </p:nvCxnSpPr>
        <p:spPr>
          <a:xfrm flipH="1" flipV="1">
            <a:off x="9079761" y="5984643"/>
            <a:ext cx="251755" cy="19718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95" idx="7"/>
          </p:cNvCxnSpPr>
          <p:nvPr/>
        </p:nvCxnSpPr>
        <p:spPr>
          <a:xfrm flipV="1">
            <a:off x="9508120" y="6080689"/>
            <a:ext cx="298918" cy="10114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endCxn id="96" idx="1"/>
          </p:cNvCxnSpPr>
          <p:nvPr/>
        </p:nvCxnSpPr>
        <p:spPr>
          <a:xfrm>
            <a:off x="9492782" y="6353442"/>
            <a:ext cx="211972" cy="16371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95" idx="3"/>
            <a:endCxn id="98" idx="7"/>
          </p:cNvCxnSpPr>
          <p:nvPr/>
        </p:nvCxnSpPr>
        <p:spPr>
          <a:xfrm flipH="1">
            <a:off x="9060667" y="6368946"/>
            <a:ext cx="270849" cy="14831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9860213" y="4105393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>
            <a:stCxn id="85" idx="7"/>
            <a:endCxn id="108" idx="3"/>
          </p:cNvCxnSpPr>
          <p:nvPr/>
        </p:nvCxnSpPr>
        <p:spPr>
          <a:xfrm flipV="1">
            <a:off x="9546506" y="4200435"/>
            <a:ext cx="329283" cy="19617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86" idx="5"/>
            <a:endCxn id="108" idx="1"/>
          </p:cNvCxnSpPr>
          <p:nvPr/>
        </p:nvCxnSpPr>
        <p:spPr>
          <a:xfrm>
            <a:off x="9648056" y="3939520"/>
            <a:ext cx="227732" cy="18218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84" idx="4"/>
            <a:endCxn id="100" idx="0"/>
          </p:cNvCxnSpPr>
          <p:nvPr/>
        </p:nvCxnSpPr>
        <p:spPr>
          <a:xfrm flipH="1">
            <a:off x="9137011" y="4216742"/>
            <a:ext cx="6632" cy="127089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24" idx="4"/>
            <a:endCxn id="101" idx="0"/>
          </p:cNvCxnSpPr>
          <p:nvPr/>
        </p:nvCxnSpPr>
        <p:spPr>
          <a:xfrm>
            <a:off x="8652008" y="5447478"/>
            <a:ext cx="86478" cy="43371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9512420" y="521206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/>
          <p:cNvCxnSpPr>
            <a:stCxn id="113" idx="3"/>
            <a:endCxn id="95" idx="0"/>
          </p:cNvCxnSpPr>
          <p:nvPr/>
        </p:nvCxnSpPr>
        <p:spPr>
          <a:xfrm flipH="1">
            <a:off x="9419818" y="5332270"/>
            <a:ext cx="108177" cy="81080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23" idx="6"/>
            <a:endCxn id="113" idx="1"/>
          </p:cNvCxnSpPr>
          <p:nvPr/>
        </p:nvCxnSpPr>
        <p:spPr>
          <a:xfrm>
            <a:off x="8438043" y="4962160"/>
            <a:ext cx="1089953" cy="27053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/>
          <p:cNvSpPr/>
          <p:nvPr/>
        </p:nvSpPr>
        <p:spPr>
          <a:xfrm>
            <a:off x="10218362" y="4934369"/>
            <a:ext cx="220415" cy="21068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116"/>
          <p:cNvCxnSpPr>
            <a:stCxn id="113" idx="6"/>
            <a:endCxn id="116" idx="2"/>
          </p:cNvCxnSpPr>
          <p:nvPr/>
        </p:nvCxnSpPr>
        <p:spPr>
          <a:xfrm flipV="1">
            <a:off x="9618772" y="5039713"/>
            <a:ext cx="599590" cy="24276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Oval 117"/>
          <p:cNvSpPr/>
          <p:nvPr/>
        </p:nvSpPr>
        <p:spPr>
          <a:xfrm>
            <a:off x="10441385" y="4600679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19" name="Straight Connector 118"/>
          <p:cNvCxnSpPr>
            <a:stCxn id="116" idx="0"/>
            <a:endCxn id="118" idx="3"/>
          </p:cNvCxnSpPr>
          <p:nvPr/>
        </p:nvCxnSpPr>
        <p:spPr>
          <a:xfrm flipV="1">
            <a:off x="10328570" y="4695722"/>
            <a:ext cx="128390" cy="23864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10276673" y="5482135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>
            <a:stCxn id="116" idx="4"/>
            <a:endCxn id="120" idx="0"/>
          </p:cNvCxnSpPr>
          <p:nvPr/>
        </p:nvCxnSpPr>
        <p:spPr>
          <a:xfrm>
            <a:off x="10328570" y="5145058"/>
            <a:ext cx="1279" cy="33707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116" idx="1"/>
            <a:endCxn id="123" idx="5"/>
          </p:cNvCxnSpPr>
          <p:nvPr/>
        </p:nvCxnSpPr>
        <p:spPr>
          <a:xfrm flipH="1" flipV="1">
            <a:off x="10029692" y="4699188"/>
            <a:ext cx="220949" cy="26603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/>
          <p:cNvSpPr/>
          <p:nvPr/>
        </p:nvSpPr>
        <p:spPr>
          <a:xfrm>
            <a:off x="9938915" y="4604146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3469093" y="3468484"/>
            <a:ext cx="278548" cy="29217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2887678" y="372110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083058" y="401416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958364" y="4029803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4442910" y="383053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4423372" y="562794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4556234" y="607339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31" name="Straight Connector 130"/>
          <p:cNvCxnSpPr>
            <a:stCxn id="43" idx="3"/>
            <a:endCxn id="129" idx="7"/>
          </p:cNvCxnSpPr>
          <p:nvPr/>
        </p:nvCxnSpPr>
        <p:spPr>
          <a:xfrm flipH="1">
            <a:off x="4514148" y="5461511"/>
            <a:ext cx="150433" cy="1870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stCxn id="129" idx="4"/>
            <a:endCxn id="130" idx="0"/>
          </p:cNvCxnSpPr>
          <p:nvPr/>
        </p:nvCxnSpPr>
        <p:spPr>
          <a:xfrm>
            <a:off x="4476548" y="5768768"/>
            <a:ext cx="132862" cy="3046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>
            <a:stCxn id="67" idx="6"/>
            <a:endCxn id="130" idx="2"/>
          </p:cNvCxnSpPr>
          <p:nvPr/>
        </p:nvCxnSpPr>
        <p:spPr>
          <a:xfrm>
            <a:off x="4155295" y="6107622"/>
            <a:ext cx="400939" cy="361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>
            <a:stCxn id="51" idx="6"/>
            <a:endCxn id="125" idx="2"/>
          </p:cNvCxnSpPr>
          <p:nvPr/>
        </p:nvCxnSpPr>
        <p:spPr>
          <a:xfrm flipV="1">
            <a:off x="2509483" y="3791521"/>
            <a:ext cx="378195" cy="1406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stCxn id="126" idx="0"/>
            <a:endCxn id="125" idx="5"/>
          </p:cNvCxnSpPr>
          <p:nvPr/>
        </p:nvCxnSpPr>
        <p:spPr>
          <a:xfrm flipH="1" flipV="1">
            <a:off x="2978454" y="3841310"/>
            <a:ext cx="157780" cy="1728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>
            <a:endCxn id="124" idx="4"/>
          </p:cNvCxnSpPr>
          <p:nvPr/>
        </p:nvCxnSpPr>
        <p:spPr>
          <a:xfrm flipV="1">
            <a:off x="3600856" y="3760654"/>
            <a:ext cx="7511" cy="3447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>
            <a:stCxn id="127" idx="1"/>
            <a:endCxn id="124" idx="5"/>
          </p:cNvCxnSpPr>
          <p:nvPr/>
        </p:nvCxnSpPr>
        <p:spPr>
          <a:xfrm flipH="1" flipV="1">
            <a:off x="3706849" y="3717867"/>
            <a:ext cx="267090" cy="3325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stCxn id="128" idx="4"/>
            <a:endCxn id="11" idx="7"/>
          </p:cNvCxnSpPr>
          <p:nvPr/>
        </p:nvCxnSpPr>
        <p:spPr>
          <a:xfrm flipH="1">
            <a:off x="4342547" y="3971364"/>
            <a:ext cx="153539" cy="2379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/>
          <p:cNvSpPr/>
          <p:nvPr/>
        </p:nvSpPr>
        <p:spPr>
          <a:xfrm>
            <a:off x="9225165" y="3466701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>
            <a:stCxn id="84" idx="0"/>
            <a:endCxn id="139" idx="3"/>
          </p:cNvCxnSpPr>
          <p:nvPr/>
        </p:nvCxnSpPr>
        <p:spPr>
          <a:xfrm flipV="1">
            <a:off x="9143642" y="3586904"/>
            <a:ext cx="97098" cy="313603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8083535" y="5948378"/>
            <a:ext cx="249758" cy="26462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7829829" y="628916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7631833" y="5654953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9142510" y="633839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8448736" y="654338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46" name="Straight Connector 145"/>
          <p:cNvCxnSpPr>
            <a:stCxn id="101" idx="2"/>
            <a:endCxn id="141" idx="6"/>
          </p:cNvCxnSpPr>
          <p:nvPr/>
        </p:nvCxnSpPr>
        <p:spPr>
          <a:xfrm flipH="1">
            <a:off x="8333293" y="5951610"/>
            <a:ext cx="352017" cy="12907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141" idx="5"/>
            <a:endCxn id="145" idx="0"/>
          </p:cNvCxnSpPr>
          <p:nvPr/>
        </p:nvCxnSpPr>
        <p:spPr>
          <a:xfrm>
            <a:off x="8296717" y="6174247"/>
            <a:ext cx="205195" cy="36914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42" idx="7"/>
            <a:endCxn id="141" idx="3"/>
          </p:cNvCxnSpPr>
          <p:nvPr/>
        </p:nvCxnSpPr>
        <p:spPr>
          <a:xfrm flipV="1">
            <a:off x="7920605" y="6174247"/>
            <a:ext cx="199506" cy="135543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stCxn id="143" idx="5"/>
            <a:endCxn id="141" idx="1"/>
          </p:cNvCxnSpPr>
          <p:nvPr/>
        </p:nvCxnSpPr>
        <p:spPr>
          <a:xfrm>
            <a:off x="7722609" y="5775156"/>
            <a:ext cx="397502" cy="21197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endCxn id="29" idx="1"/>
          </p:cNvCxnSpPr>
          <p:nvPr/>
        </p:nvCxnSpPr>
        <p:spPr>
          <a:xfrm>
            <a:off x="4556234" y="3900507"/>
            <a:ext cx="3176086" cy="411472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1" name="Straight Connector 150"/>
          <p:cNvCxnSpPr>
            <a:stCxn id="11" idx="6"/>
            <a:endCxn id="30" idx="1"/>
          </p:cNvCxnSpPr>
          <p:nvPr/>
        </p:nvCxnSpPr>
        <p:spPr>
          <a:xfrm>
            <a:off x="4358122" y="4259055"/>
            <a:ext cx="3236111" cy="382476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2" name="Straight Connector 151"/>
          <p:cNvCxnSpPr>
            <a:stCxn id="43" idx="6"/>
            <a:endCxn id="26" idx="1"/>
          </p:cNvCxnSpPr>
          <p:nvPr/>
        </p:nvCxnSpPr>
        <p:spPr>
          <a:xfrm flipV="1">
            <a:off x="4755357" y="5327278"/>
            <a:ext cx="3105621" cy="84444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3" name="Straight Connector 152"/>
          <p:cNvCxnSpPr>
            <a:stCxn id="63" idx="6"/>
            <a:endCxn id="145" idx="2"/>
          </p:cNvCxnSpPr>
          <p:nvPr/>
        </p:nvCxnSpPr>
        <p:spPr>
          <a:xfrm>
            <a:off x="3954574" y="6472974"/>
            <a:ext cx="4494162" cy="140827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4" name="Oval 153"/>
          <p:cNvSpPr/>
          <p:nvPr/>
        </p:nvSpPr>
        <p:spPr>
          <a:xfrm>
            <a:off x="1806898" y="318447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1408222" y="557815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1394526" y="471261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557166" y="297323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1445489" y="400258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1301871" y="340728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3324354" y="268410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1753208" y="682399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1921098" y="626182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1195520" y="6270803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3364713" y="7079678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5072359" y="333687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4145387" y="3114058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4115887" y="261369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4930152" y="291849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4025111" y="702425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4377081" y="683667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2653696" y="695383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72" name="Straight Connector 171"/>
          <p:cNvCxnSpPr>
            <a:stCxn id="158" idx="1"/>
            <a:endCxn id="159" idx="4"/>
          </p:cNvCxnSpPr>
          <p:nvPr/>
        </p:nvCxnSpPr>
        <p:spPr>
          <a:xfrm flipH="1" flipV="1">
            <a:off x="1355047" y="3548112"/>
            <a:ext cx="106017" cy="4751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>
            <a:stCxn id="40" idx="2"/>
            <a:endCxn id="158" idx="5"/>
          </p:cNvCxnSpPr>
          <p:nvPr/>
        </p:nvCxnSpPr>
        <p:spPr>
          <a:xfrm flipH="1" flipV="1">
            <a:off x="1536265" y="4122792"/>
            <a:ext cx="850262" cy="2733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stCxn id="47" idx="2"/>
            <a:endCxn id="156" idx="6"/>
          </p:cNvCxnSpPr>
          <p:nvPr/>
        </p:nvCxnSpPr>
        <p:spPr>
          <a:xfrm flipH="1" flipV="1">
            <a:off x="1500877" y="4783028"/>
            <a:ext cx="667161" cy="1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>
            <a:stCxn id="72" idx="5"/>
            <a:endCxn id="65" idx="1"/>
          </p:cNvCxnSpPr>
          <p:nvPr/>
        </p:nvCxnSpPr>
        <p:spPr>
          <a:xfrm>
            <a:off x="3019000" y="6122453"/>
            <a:ext cx="232157" cy="2827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>
            <a:stCxn id="171" idx="1"/>
            <a:endCxn id="54" idx="4"/>
          </p:cNvCxnSpPr>
          <p:nvPr/>
        </p:nvCxnSpPr>
        <p:spPr>
          <a:xfrm flipH="1" flipV="1">
            <a:off x="2347858" y="6189058"/>
            <a:ext cx="321413" cy="7854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stCxn id="162" idx="2"/>
            <a:endCxn id="163" idx="6"/>
          </p:cNvCxnSpPr>
          <p:nvPr/>
        </p:nvCxnSpPr>
        <p:spPr>
          <a:xfrm flipH="1">
            <a:off x="1301871" y="6332238"/>
            <a:ext cx="619227" cy="89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>
            <a:stCxn id="54" idx="2"/>
            <a:endCxn id="162" idx="7"/>
          </p:cNvCxnSpPr>
          <p:nvPr/>
        </p:nvCxnSpPr>
        <p:spPr>
          <a:xfrm flipH="1">
            <a:off x="2011874" y="6118645"/>
            <a:ext cx="282808" cy="1638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>
            <a:stCxn id="56" idx="2"/>
            <a:endCxn id="155" idx="6"/>
          </p:cNvCxnSpPr>
          <p:nvPr/>
        </p:nvCxnSpPr>
        <p:spPr>
          <a:xfrm flipH="1" flipV="1">
            <a:off x="1514573" y="5648565"/>
            <a:ext cx="637890" cy="431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stCxn id="171" idx="7"/>
            <a:endCxn id="65" idx="3"/>
          </p:cNvCxnSpPr>
          <p:nvPr/>
        </p:nvCxnSpPr>
        <p:spPr>
          <a:xfrm flipV="1">
            <a:off x="2744472" y="6504746"/>
            <a:ext cx="506685" cy="4697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>
            <a:stCxn id="161" idx="0"/>
            <a:endCxn id="162" idx="4"/>
          </p:cNvCxnSpPr>
          <p:nvPr/>
        </p:nvCxnSpPr>
        <p:spPr>
          <a:xfrm flipV="1">
            <a:off x="1806384" y="6402651"/>
            <a:ext cx="167890" cy="4213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>
            <a:stCxn id="170" idx="1"/>
            <a:endCxn id="63" idx="5"/>
          </p:cNvCxnSpPr>
          <p:nvPr/>
        </p:nvCxnSpPr>
        <p:spPr>
          <a:xfrm flipH="1" flipV="1">
            <a:off x="3938999" y="6522763"/>
            <a:ext cx="453657" cy="3345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>
            <a:stCxn id="169" idx="1"/>
            <a:endCxn id="63" idx="4"/>
          </p:cNvCxnSpPr>
          <p:nvPr/>
        </p:nvCxnSpPr>
        <p:spPr>
          <a:xfrm flipH="1" flipV="1">
            <a:off x="3901399" y="6543387"/>
            <a:ext cx="139287" cy="5014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>
            <a:stCxn id="164" idx="0"/>
            <a:endCxn id="65" idx="4"/>
          </p:cNvCxnSpPr>
          <p:nvPr/>
        </p:nvCxnSpPr>
        <p:spPr>
          <a:xfrm flipH="1" flipV="1">
            <a:off x="3288758" y="6525370"/>
            <a:ext cx="129131" cy="5543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>
            <a:stCxn id="124" idx="0"/>
            <a:endCxn id="160" idx="4"/>
          </p:cNvCxnSpPr>
          <p:nvPr/>
        </p:nvCxnSpPr>
        <p:spPr>
          <a:xfrm flipH="1" flipV="1">
            <a:off x="3377530" y="2824936"/>
            <a:ext cx="230837" cy="6435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>
            <a:stCxn id="125" idx="1"/>
            <a:endCxn id="157" idx="5"/>
          </p:cNvCxnSpPr>
          <p:nvPr/>
        </p:nvCxnSpPr>
        <p:spPr>
          <a:xfrm flipH="1" flipV="1">
            <a:off x="2647942" y="3093437"/>
            <a:ext cx="255311" cy="6482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>
            <a:stCxn id="51" idx="1"/>
            <a:endCxn id="154" idx="5"/>
          </p:cNvCxnSpPr>
          <p:nvPr/>
        </p:nvCxnSpPr>
        <p:spPr>
          <a:xfrm flipH="1" flipV="1">
            <a:off x="1897674" y="3304675"/>
            <a:ext cx="521033" cy="5777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>
            <a:stCxn id="166" idx="7"/>
            <a:endCxn id="168" idx="2"/>
          </p:cNvCxnSpPr>
          <p:nvPr/>
        </p:nvCxnSpPr>
        <p:spPr>
          <a:xfrm flipV="1">
            <a:off x="4236163" y="2988909"/>
            <a:ext cx="693989" cy="1457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>
            <a:stCxn id="124" idx="7"/>
            <a:endCxn id="167" idx="3"/>
          </p:cNvCxnSpPr>
          <p:nvPr/>
        </p:nvCxnSpPr>
        <p:spPr>
          <a:xfrm flipV="1">
            <a:off x="3706849" y="2733898"/>
            <a:ext cx="424613" cy="7773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>
            <a:stCxn id="127" idx="0"/>
            <a:endCxn id="166" idx="4"/>
          </p:cNvCxnSpPr>
          <p:nvPr/>
        </p:nvCxnSpPr>
        <p:spPr>
          <a:xfrm flipV="1">
            <a:off x="4011540" y="3254885"/>
            <a:ext cx="187023" cy="7749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>
            <a:stCxn id="128" idx="7"/>
            <a:endCxn id="165" idx="3"/>
          </p:cNvCxnSpPr>
          <p:nvPr/>
        </p:nvCxnSpPr>
        <p:spPr>
          <a:xfrm flipV="1">
            <a:off x="4533686" y="3457074"/>
            <a:ext cx="554248" cy="3940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7831093" y="298890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8908576" y="290282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7673240" y="337044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9514415" y="282248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8448736" y="2848082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10078312" y="277766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11137864" y="575513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10608928" y="622811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9400550" y="699126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9900416" y="675276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8171283" y="690708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8727480" y="7052263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7645404" y="702161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10706795" y="700926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11290264" y="518241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10945703" y="493369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11244215" y="448519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10945703" y="406843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10379742" y="354224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10699963" y="309343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9238736" y="258402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13" name="Straight Connector 212"/>
          <p:cNvCxnSpPr>
            <a:stCxn id="194" idx="4"/>
            <a:endCxn id="29" idx="0"/>
          </p:cNvCxnSpPr>
          <p:nvPr/>
        </p:nvCxnSpPr>
        <p:spPr>
          <a:xfrm>
            <a:off x="7726416" y="3511271"/>
            <a:ext cx="43505" cy="780084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>
            <a:endCxn id="196" idx="4"/>
          </p:cNvCxnSpPr>
          <p:nvPr/>
        </p:nvCxnSpPr>
        <p:spPr>
          <a:xfrm flipV="1">
            <a:off x="8486725" y="2988909"/>
            <a:ext cx="15187" cy="68457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>
            <a:stCxn id="192" idx="5"/>
          </p:cNvCxnSpPr>
          <p:nvPr/>
        </p:nvCxnSpPr>
        <p:spPr>
          <a:xfrm>
            <a:off x="7921869" y="3109112"/>
            <a:ext cx="355765" cy="164087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>
            <a:stCxn id="192" idx="3"/>
            <a:endCxn id="194" idx="0"/>
          </p:cNvCxnSpPr>
          <p:nvPr/>
        </p:nvCxnSpPr>
        <p:spPr>
          <a:xfrm flipH="1">
            <a:off x="7726416" y="3109112"/>
            <a:ext cx="120252" cy="26133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>
            <a:stCxn id="88" idx="0"/>
            <a:endCxn id="196" idx="4"/>
          </p:cNvCxnSpPr>
          <p:nvPr/>
        </p:nvCxnSpPr>
        <p:spPr>
          <a:xfrm flipH="1" flipV="1">
            <a:off x="8501912" y="2988909"/>
            <a:ext cx="290489" cy="68457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>
            <a:stCxn id="139" idx="0"/>
            <a:endCxn id="193" idx="5"/>
          </p:cNvCxnSpPr>
          <p:nvPr/>
        </p:nvCxnSpPr>
        <p:spPr>
          <a:xfrm flipH="1" flipV="1">
            <a:off x="8999352" y="3023023"/>
            <a:ext cx="278989" cy="44367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>
            <a:stCxn id="195" idx="6"/>
            <a:endCxn id="197" idx="2"/>
          </p:cNvCxnSpPr>
          <p:nvPr/>
        </p:nvCxnSpPr>
        <p:spPr>
          <a:xfrm flipV="1">
            <a:off x="9620766" y="2848082"/>
            <a:ext cx="457546" cy="4481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stCxn id="195" idx="1"/>
            <a:endCxn id="212" idx="5"/>
          </p:cNvCxnSpPr>
          <p:nvPr/>
        </p:nvCxnSpPr>
        <p:spPr>
          <a:xfrm flipH="1" flipV="1">
            <a:off x="9329512" y="2704229"/>
            <a:ext cx="200478" cy="13887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>
            <a:stCxn id="139" idx="7"/>
            <a:endCxn id="195" idx="4"/>
          </p:cNvCxnSpPr>
          <p:nvPr/>
        </p:nvCxnSpPr>
        <p:spPr>
          <a:xfrm flipV="1">
            <a:off x="9315941" y="2963311"/>
            <a:ext cx="251650" cy="524014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>
            <a:stCxn id="108" idx="7"/>
            <a:endCxn id="210" idx="3"/>
          </p:cNvCxnSpPr>
          <p:nvPr/>
        </p:nvCxnSpPr>
        <p:spPr>
          <a:xfrm flipV="1">
            <a:off x="9950989" y="3662448"/>
            <a:ext cx="444328" cy="45925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>
            <a:stCxn id="108" idx="6"/>
            <a:endCxn id="209" idx="2"/>
          </p:cNvCxnSpPr>
          <p:nvPr/>
        </p:nvCxnSpPr>
        <p:spPr>
          <a:xfrm flipV="1">
            <a:off x="9966564" y="4138852"/>
            <a:ext cx="979139" cy="2221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>
            <a:stCxn id="139" idx="7"/>
            <a:endCxn id="212" idx="4"/>
          </p:cNvCxnSpPr>
          <p:nvPr/>
        </p:nvCxnSpPr>
        <p:spPr>
          <a:xfrm flipH="1" flipV="1">
            <a:off x="9291912" y="2724853"/>
            <a:ext cx="24029" cy="76247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>
            <a:stCxn id="210" idx="7"/>
            <a:endCxn id="211" idx="3"/>
          </p:cNvCxnSpPr>
          <p:nvPr/>
        </p:nvCxnSpPr>
        <p:spPr>
          <a:xfrm flipV="1">
            <a:off x="10470518" y="3213640"/>
            <a:ext cx="245020" cy="34922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>
            <a:stCxn id="198" idx="0"/>
            <a:endCxn id="206" idx="4"/>
          </p:cNvCxnSpPr>
          <p:nvPr/>
        </p:nvCxnSpPr>
        <p:spPr>
          <a:xfrm flipV="1">
            <a:off x="11191040" y="5323243"/>
            <a:ext cx="152400" cy="431894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>
            <a:stCxn id="198" idx="2"/>
            <a:endCxn id="120" idx="4"/>
          </p:cNvCxnSpPr>
          <p:nvPr/>
        </p:nvCxnSpPr>
        <p:spPr>
          <a:xfrm flipH="1" flipV="1">
            <a:off x="10329849" y="5593485"/>
            <a:ext cx="808015" cy="23206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120" idx="6"/>
            <a:endCxn id="206" idx="2"/>
          </p:cNvCxnSpPr>
          <p:nvPr/>
        </p:nvCxnSpPr>
        <p:spPr>
          <a:xfrm flipV="1">
            <a:off x="10383024" y="5252830"/>
            <a:ext cx="907240" cy="28498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>
            <a:stCxn id="116" idx="6"/>
            <a:endCxn id="207" idx="2"/>
          </p:cNvCxnSpPr>
          <p:nvPr/>
        </p:nvCxnSpPr>
        <p:spPr>
          <a:xfrm flipV="1">
            <a:off x="10438777" y="5004108"/>
            <a:ext cx="506926" cy="3560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>
            <a:stCxn id="118" idx="6"/>
            <a:endCxn id="208" idx="2"/>
          </p:cNvCxnSpPr>
          <p:nvPr/>
        </p:nvCxnSpPr>
        <p:spPr>
          <a:xfrm flipV="1">
            <a:off x="10547736" y="4555604"/>
            <a:ext cx="696479" cy="10075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>
            <a:stCxn id="199" idx="2"/>
            <a:endCxn id="97" idx="6"/>
          </p:cNvCxnSpPr>
          <p:nvPr/>
        </p:nvCxnSpPr>
        <p:spPr>
          <a:xfrm flipH="1" flipV="1">
            <a:off x="9913389" y="6080687"/>
            <a:ext cx="695539" cy="21784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>
            <a:stCxn id="98" idx="3"/>
            <a:endCxn id="203" idx="0"/>
          </p:cNvCxnSpPr>
          <p:nvPr/>
        </p:nvCxnSpPr>
        <p:spPr>
          <a:xfrm flipH="1">
            <a:off x="8780656" y="6616842"/>
            <a:ext cx="204808" cy="43542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98" idx="5"/>
            <a:endCxn id="200" idx="1"/>
          </p:cNvCxnSpPr>
          <p:nvPr/>
        </p:nvCxnSpPr>
        <p:spPr>
          <a:xfrm>
            <a:off x="9060665" y="6616842"/>
            <a:ext cx="355460" cy="39505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>
            <a:stCxn id="205" idx="1"/>
            <a:endCxn id="201" idx="6"/>
          </p:cNvCxnSpPr>
          <p:nvPr/>
        </p:nvCxnSpPr>
        <p:spPr>
          <a:xfrm flipH="1" flipV="1">
            <a:off x="10006767" y="6823181"/>
            <a:ext cx="715603" cy="20670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>
            <a:stCxn id="201" idx="1"/>
            <a:endCxn id="96" idx="5"/>
          </p:cNvCxnSpPr>
          <p:nvPr/>
        </p:nvCxnSpPr>
        <p:spPr>
          <a:xfrm flipH="1" flipV="1">
            <a:off x="9779954" y="6616734"/>
            <a:ext cx="136037" cy="15665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45" idx="3"/>
            <a:endCxn id="202" idx="7"/>
          </p:cNvCxnSpPr>
          <p:nvPr/>
        </p:nvCxnSpPr>
        <p:spPr>
          <a:xfrm flipH="1">
            <a:off x="8262059" y="6663590"/>
            <a:ext cx="202252" cy="26411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>
            <a:stCxn id="142" idx="4"/>
            <a:endCxn id="204" idx="0"/>
          </p:cNvCxnSpPr>
          <p:nvPr/>
        </p:nvCxnSpPr>
        <p:spPr>
          <a:xfrm flipH="1">
            <a:off x="7698580" y="6429993"/>
            <a:ext cx="184425" cy="59162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>
            <a:stCxn id="202" idx="2"/>
            <a:endCxn id="204" idx="6"/>
          </p:cNvCxnSpPr>
          <p:nvPr/>
        </p:nvCxnSpPr>
        <p:spPr>
          <a:xfrm flipH="1">
            <a:off x="7751755" y="6977499"/>
            <a:ext cx="419528" cy="114534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51" idx="5"/>
            <a:endCxn id="126" idx="2"/>
          </p:cNvCxnSpPr>
          <p:nvPr/>
        </p:nvCxnSpPr>
        <p:spPr>
          <a:xfrm>
            <a:off x="2493908" y="3981965"/>
            <a:ext cx="589150" cy="1026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>
            <a:stCxn id="126" idx="5"/>
            <a:endCxn id="14" idx="1"/>
          </p:cNvCxnSpPr>
          <p:nvPr/>
        </p:nvCxnSpPr>
        <p:spPr>
          <a:xfrm>
            <a:off x="3173834" y="4134365"/>
            <a:ext cx="253824" cy="32729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>
            <a:stCxn id="14" idx="4"/>
            <a:endCxn id="38" idx="0"/>
          </p:cNvCxnSpPr>
          <p:nvPr/>
        </p:nvCxnSpPr>
        <p:spPr>
          <a:xfrm flipH="1">
            <a:off x="3437077" y="4581862"/>
            <a:ext cx="28182" cy="2820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>
            <a:stCxn id="60" idx="6"/>
            <a:endCxn id="58" idx="1"/>
          </p:cNvCxnSpPr>
          <p:nvPr/>
        </p:nvCxnSpPr>
        <p:spPr>
          <a:xfrm>
            <a:off x="2674323" y="5234635"/>
            <a:ext cx="470483" cy="3931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>
            <a:stCxn id="12" idx="4"/>
            <a:endCxn id="10" idx="0"/>
          </p:cNvCxnSpPr>
          <p:nvPr/>
        </p:nvCxnSpPr>
        <p:spPr>
          <a:xfrm flipH="1">
            <a:off x="3732004" y="4565105"/>
            <a:ext cx="36929" cy="5616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>
            <a:stCxn id="58" idx="6"/>
            <a:endCxn id="69" idx="2"/>
          </p:cNvCxnSpPr>
          <p:nvPr/>
        </p:nvCxnSpPr>
        <p:spPr>
          <a:xfrm flipV="1">
            <a:off x="3235582" y="5644233"/>
            <a:ext cx="399442" cy="333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>
            <a:stCxn id="129" idx="2"/>
            <a:endCxn id="69" idx="6"/>
          </p:cNvCxnSpPr>
          <p:nvPr/>
        </p:nvCxnSpPr>
        <p:spPr>
          <a:xfrm flipH="1" flipV="1">
            <a:off x="3741375" y="5644233"/>
            <a:ext cx="681997" cy="541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72" idx="6"/>
            <a:endCxn id="62" idx="2"/>
          </p:cNvCxnSpPr>
          <p:nvPr/>
        </p:nvCxnSpPr>
        <p:spPr>
          <a:xfrm flipV="1">
            <a:off x="3034575" y="6068642"/>
            <a:ext cx="434518" cy="40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>
            <a:stCxn id="38" idx="4"/>
            <a:endCxn id="10" idx="1"/>
          </p:cNvCxnSpPr>
          <p:nvPr/>
        </p:nvCxnSpPr>
        <p:spPr>
          <a:xfrm>
            <a:off x="3437077" y="5004783"/>
            <a:ext cx="257326" cy="1426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>
            <a:stCxn id="7" idx="4"/>
            <a:endCxn id="67" idx="0"/>
          </p:cNvCxnSpPr>
          <p:nvPr/>
        </p:nvCxnSpPr>
        <p:spPr>
          <a:xfrm>
            <a:off x="4094216" y="4967536"/>
            <a:ext cx="7904" cy="10696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8" idx="4"/>
            <a:endCxn id="129" idx="0"/>
          </p:cNvCxnSpPr>
          <p:nvPr/>
        </p:nvCxnSpPr>
        <p:spPr>
          <a:xfrm flipH="1">
            <a:off x="4476548" y="5267609"/>
            <a:ext cx="8888" cy="360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>
            <a:stCxn id="54" idx="6"/>
            <a:endCxn id="72" idx="2"/>
          </p:cNvCxnSpPr>
          <p:nvPr/>
        </p:nvCxnSpPr>
        <p:spPr>
          <a:xfrm flipV="1">
            <a:off x="2401033" y="6072664"/>
            <a:ext cx="527191" cy="459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>
            <a:stCxn id="56" idx="0"/>
            <a:endCxn id="60" idx="2"/>
          </p:cNvCxnSpPr>
          <p:nvPr/>
        </p:nvCxnSpPr>
        <p:spPr>
          <a:xfrm flipV="1">
            <a:off x="2205639" y="5234635"/>
            <a:ext cx="362333" cy="3866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60" idx="1"/>
            <a:endCxn id="47" idx="4"/>
          </p:cNvCxnSpPr>
          <p:nvPr/>
        </p:nvCxnSpPr>
        <p:spPr>
          <a:xfrm flipH="1" flipV="1">
            <a:off x="2221214" y="4865198"/>
            <a:ext cx="362333" cy="3196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>
            <a:stCxn id="8" idx="7"/>
            <a:endCxn id="80" idx="3"/>
          </p:cNvCxnSpPr>
          <p:nvPr/>
        </p:nvCxnSpPr>
        <p:spPr>
          <a:xfrm flipV="1">
            <a:off x="4523036" y="4798637"/>
            <a:ext cx="464643" cy="3487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>
            <a:stCxn id="13" idx="6"/>
            <a:endCxn id="127" idx="2"/>
          </p:cNvCxnSpPr>
          <p:nvPr/>
        </p:nvCxnSpPr>
        <p:spPr>
          <a:xfrm flipV="1">
            <a:off x="3656521" y="4100217"/>
            <a:ext cx="301843" cy="816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126" idx="3"/>
            <a:endCxn id="49" idx="0"/>
          </p:cNvCxnSpPr>
          <p:nvPr/>
        </p:nvCxnSpPr>
        <p:spPr>
          <a:xfrm flipH="1">
            <a:off x="3034576" y="4134365"/>
            <a:ext cx="64057" cy="2426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>
            <a:stCxn id="56" idx="4"/>
            <a:endCxn id="54" idx="1"/>
          </p:cNvCxnSpPr>
          <p:nvPr/>
        </p:nvCxnSpPr>
        <p:spPr>
          <a:xfrm>
            <a:off x="2205639" y="5762139"/>
            <a:ext cx="104618" cy="3067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>
            <a:stCxn id="24" idx="3"/>
            <a:endCxn id="141" idx="0"/>
          </p:cNvCxnSpPr>
          <p:nvPr/>
        </p:nvCxnSpPr>
        <p:spPr>
          <a:xfrm flipH="1">
            <a:off x="8208414" y="5426858"/>
            <a:ext cx="405996" cy="52152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>
            <a:stCxn id="99" idx="4"/>
            <a:endCxn id="144" idx="1"/>
          </p:cNvCxnSpPr>
          <p:nvPr/>
        </p:nvCxnSpPr>
        <p:spPr>
          <a:xfrm>
            <a:off x="9042159" y="6005267"/>
            <a:ext cx="115926" cy="353753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>
            <a:stCxn id="145" idx="6"/>
            <a:endCxn id="98" idx="2"/>
          </p:cNvCxnSpPr>
          <p:nvPr/>
        </p:nvCxnSpPr>
        <p:spPr>
          <a:xfrm flipV="1">
            <a:off x="8555087" y="6567053"/>
            <a:ext cx="414802" cy="4674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>
            <a:stCxn id="113" idx="5"/>
            <a:endCxn id="120" idx="2"/>
          </p:cNvCxnSpPr>
          <p:nvPr/>
        </p:nvCxnSpPr>
        <p:spPr>
          <a:xfrm>
            <a:off x="9603196" y="5332271"/>
            <a:ext cx="673477" cy="20553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>
            <a:stCxn id="25" idx="7"/>
            <a:endCxn id="85" idx="2"/>
          </p:cNvCxnSpPr>
          <p:nvPr/>
        </p:nvCxnSpPr>
        <p:spPr>
          <a:xfrm flipV="1">
            <a:off x="8791162" y="4446403"/>
            <a:ext cx="664567" cy="324204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>
            <a:stCxn id="100" idx="7"/>
            <a:endCxn id="113" idx="2"/>
          </p:cNvCxnSpPr>
          <p:nvPr/>
        </p:nvCxnSpPr>
        <p:spPr>
          <a:xfrm flipV="1">
            <a:off x="9174611" y="5282482"/>
            <a:ext cx="337809" cy="22578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>
            <a:stCxn id="27" idx="0"/>
            <a:endCxn id="89" idx="4"/>
          </p:cNvCxnSpPr>
          <p:nvPr/>
        </p:nvCxnSpPr>
        <p:spPr>
          <a:xfrm flipV="1">
            <a:off x="8471522" y="3831067"/>
            <a:ext cx="17206" cy="53744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>
            <a:stCxn id="27" idx="6"/>
            <a:endCxn id="87" idx="2"/>
          </p:cNvCxnSpPr>
          <p:nvPr/>
        </p:nvCxnSpPr>
        <p:spPr>
          <a:xfrm>
            <a:off x="8524697" y="4438928"/>
            <a:ext cx="177600" cy="747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stCxn id="27" idx="2"/>
            <a:endCxn id="29" idx="6"/>
          </p:cNvCxnSpPr>
          <p:nvPr/>
        </p:nvCxnSpPr>
        <p:spPr>
          <a:xfrm flipH="1" flipV="1">
            <a:off x="7823096" y="4361769"/>
            <a:ext cx="595250" cy="7715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>
            <a:stCxn id="101" idx="1"/>
            <a:endCxn id="26" idx="6"/>
          </p:cNvCxnSpPr>
          <p:nvPr/>
        </p:nvCxnSpPr>
        <p:spPr>
          <a:xfrm flipH="1" flipV="1">
            <a:off x="7951754" y="5377068"/>
            <a:ext cx="749131" cy="52475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stCxn id="141" idx="0"/>
            <a:endCxn id="26" idx="4"/>
          </p:cNvCxnSpPr>
          <p:nvPr/>
        </p:nvCxnSpPr>
        <p:spPr>
          <a:xfrm flipH="1" flipV="1">
            <a:off x="7898579" y="5447482"/>
            <a:ext cx="309835" cy="50089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stCxn id="118" idx="1"/>
            <a:endCxn id="108" idx="5"/>
          </p:cNvCxnSpPr>
          <p:nvPr/>
        </p:nvCxnSpPr>
        <p:spPr>
          <a:xfrm flipH="1" flipV="1">
            <a:off x="9950989" y="4200436"/>
            <a:ext cx="505971" cy="41655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stCxn id="123" idx="2"/>
            <a:endCxn id="85" idx="5"/>
          </p:cNvCxnSpPr>
          <p:nvPr/>
        </p:nvCxnSpPr>
        <p:spPr>
          <a:xfrm flipH="1" flipV="1">
            <a:off x="9546505" y="4496192"/>
            <a:ext cx="392410" cy="16362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>
            <a:stCxn id="113" idx="0"/>
            <a:endCxn id="85" idx="4"/>
          </p:cNvCxnSpPr>
          <p:nvPr/>
        </p:nvCxnSpPr>
        <p:spPr>
          <a:xfrm flipH="1" flipV="1">
            <a:off x="9508905" y="4516816"/>
            <a:ext cx="56691" cy="69525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>
            <a:stCxn id="86" idx="1"/>
            <a:endCxn id="139" idx="5"/>
          </p:cNvCxnSpPr>
          <p:nvPr/>
        </p:nvCxnSpPr>
        <p:spPr>
          <a:xfrm flipH="1" flipV="1">
            <a:off x="9315941" y="3586904"/>
            <a:ext cx="256914" cy="25303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>
            <a:stCxn id="30" idx="5"/>
            <a:endCxn id="26" idx="1"/>
          </p:cNvCxnSpPr>
          <p:nvPr/>
        </p:nvCxnSpPr>
        <p:spPr>
          <a:xfrm>
            <a:off x="7669434" y="4741111"/>
            <a:ext cx="191544" cy="58616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>
            <a:stCxn id="120" idx="3"/>
            <a:endCxn id="97" idx="7"/>
          </p:cNvCxnSpPr>
          <p:nvPr/>
        </p:nvCxnSpPr>
        <p:spPr>
          <a:xfrm flipH="1">
            <a:off x="9897814" y="5577178"/>
            <a:ext cx="394434" cy="45371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>
            <a:stCxn id="63" idx="7"/>
            <a:endCxn id="143" idx="3"/>
          </p:cNvCxnSpPr>
          <p:nvPr/>
        </p:nvCxnSpPr>
        <p:spPr>
          <a:xfrm flipV="1">
            <a:off x="3938999" y="5775156"/>
            <a:ext cx="3708409" cy="648028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5" name="Straight Connector 274"/>
          <p:cNvCxnSpPr>
            <a:stCxn id="45" idx="6"/>
            <a:endCxn id="143" idx="2"/>
          </p:cNvCxnSpPr>
          <p:nvPr/>
        </p:nvCxnSpPr>
        <p:spPr>
          <a:xfrm>
            <a:off x="4972104" y="5628469"/>
            <a:ext cx="2659729" cy="96898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6" name="Straight Connector 275"/>
          <p:cNvCxnSpPr>
            <a:stCxn id="82" idx="7"/>
            <a:endCxn id="30" idx="3"/>
          </p:cNvCxnSpPr>
          <p:nvPr/>
        </p:nvCxnSpPr>
        <p:spPr>
          <a:xfrm flipV="1">
            <a:off x="5273559" y="4741111"/>
            <a:ext cx="2320674" cy="262998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7" name="Straight Connector 276"/>
          <p:cNvCxnSpPr>
            <a:stCxn id="124" idx="6"/>
            <a:endCxn id="89" idx="2"/>
          </p:cNvCxnSpPr>
          <p:nvPr/>
        </p:nvCxnSpPr>
        <p:spPr>
          <a:xfrm>
            <a:off x="3747641" y="3614569"/>
            <a:ext cx="4687911" cy="146085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4" name="Straight Arrow Connector 283"/>
          <p:cNvCxnSpPr>
            <a:stCxn id="294" idx="0"/>
            <a:endCxn id="170" idx="5"/>
          </p:cNvCxnSpPr>
          <p:nvPr/>
        </p:nvCxnSpPr>
        <p:spPr>
          <a:xfrm flipH="1" flipV="1">
            <a:off x="4467857" y="6956875"/>
            <a:ext cx="1754990" cy="1343876"/>
          </a:xfrm>
          <a:prstGeom prst="straightConnector1">
            <a:avLst/>
          </a:prstGeom>
          <a:noFill/>
          <a:ln w="25400" cap="flat">
            <a:solidFill>
              <a:schemeClr val="tx2">
                <a:lumMod val="50000"/>
                <a:alpha val="75000"/>
              </a:schemeClr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5" name="Straight Arrow Connector 284"/>
          <p:cNvCxnSpPr>
            <a:stCxn id="294" idx="0"/>
            <a:endCxn id="169" idx="5"/>
          </p:cNvCxnSpPr>
          <p:nvPr/>
        </p:nvCxnSpPr>
        <p:spPr>
          <a:xfrm flipH="1" flipV="1">
            <a:off x="4115887" y="7144455"/>
            <a:ext cx="2106960" cy="1156296"/>
          </a:xfrm>
          <a:prstGeom prst="straightConnector1">
            <a:avLst/>
          </a:prstGeom>
          <a:noFill/>
          <a:ln w="25400" cap="flat">
            <a:solidFill>
              <a:schemeClr val="tx2">
                <a:lumMod val="50000"/>
                <a:alpha val="75000"/>
              </a:schemeClr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8" name="Straight Arrow Connector 287"/>
          <p:cNvCxnSpPr>
            <a:stCxn id="294" idx="0"/>
            <a:endCxn id="204" idx="2"/>
          </p:cNvCxnSpPr>
          <p:nvPr/>
        </p:nvCxnSpPr>
        <p:spPr>
          <a:xfrm flipV="1">
            <a:off x="6222847" y="7092033"/>
            <a:ext cx="1422557" cy="1208718"/>
          </a:xfrm>
          <a:prstGeom prst="straightConnector1">
            <a:avLst/>
          </a:prstGeom>
          <a:noFill/>
          <a:ln w="25400" cap="flat">
            <a:solidFill>
              <a:schemeClr val="tx2">
                <a:lumMod val="50000"/>
                <a:alpha val="75000"/>
              </a:schemeClr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1" name="Straight Arrow Connector 290"/>
          <p:cNvCxnSpPr>
            <a:stCxn id="294" idx="0"/>
          </p:cNvCxnSpPr>
          <p:nvPr/>
        </p:nvCxnSpPr>
        <p:spPr>
          <a:xfrm flipV="1">
            <a:off x="6222847" y="7172467"/>
            <a:ext cx="2557809" cy="1128284"/>
          </a:xfrm>
          <a:prstGeom prst="straightConnector1">
            <a:avLst/>
          </a:prstGeom>
          <a:noFill/>
          <a:ln w="25400" cap="flat">
            <a:solidFill>
              <a:schemeClr val="tx2">
                <a:lumMod val="50000"/>
                <a:alpha val="75000"/>
              </a:schemeClr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4" name="TextBox 293"/>
          <p:cNvSpPr txBox="1"/>
          <p:nvPr/>
        </p:nvSpPr>
        <p:spPr>
          <a:xfrm>
            <a:off x="4352605" y="8300751"/>
            <a:ext cx="3740483" cy="841256"/>
          </a:xfrm>
          <a:prstGeom prst="rect">
            <a:avLst/>
          </a:prstGeom>
          <a:solidFill>
            <a:schemeClr val="bg2"/>
          </a:solidFill>
          <a:ln w="12700" cap="flat">
            <a:solidFill>
              <a:schemeClr val="tx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1. New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 users enter the discussion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299" name="TextBox 298"/>
          <p:cNvSpPr txBox="1"/>
          <p:nvPr/>
        </p:nvSpPr>
        <p:spPr>
          <a:xfrm>
            <a:off x="7498230" y="8266203"/>
            <a:ext cx="3740483" cy="841256"/>
          </a:xfrm>
          <a:prstGeom prst="rect">
            <a:avLst/>
          </a:prstGeom>
          <a:solidFill>
            <a:schemeClr val="bg2"/>
          </a:solidFill>
          <a:ln w="12700" cap="flat">
            <a:solidFill>
              <a:schemeClr val="tx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2. Most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kumimoji="0" lang="en-US" sz="2400" b="0" i="0" u="none" strike="noStrike" cap="none" spc="0" normalizeH="0" dirty="0" err="1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retweets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 to existing core users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cxnSp>
        <p:nvCxnSpPr>
          <p:cNvPr id="300" name="Straight Arrow Connector 299"/>
          <p:cNvCxnSpPr>
            <a:stCxn id="299" idx="0"/>
          </p:cNvCxnSpPr>
          <p:nvPr/>
        </p:nvCxnSpPr>
        <p:spPr>
          <a:xfrm flipH="1" flipV="1">
            <a:off x="3922388" y="6723589"/>
            <a:ext cx="5446084" cy="1542614"/>
          </a:xfrm>
          <a:prstGeom prst="straightConnector1">
            <a:avLst/>
          </a:prstGeom>
          <a:noFill/>
          <a:ln w="25400" cap="flat">
            <a:solidFill>
              <a:schemeClr val="tx2">
                <a:lumMod val="50000"/>
                <a:alpha val="75000"/>
              </a:schemeClr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1" name="Straight Arrow Connector 300"/>
          <p:cNvCxnSpPr>
            <a:stCxn id="299" idx="0"/>
          </p:cNvCxnSpPr>
          <p:nvPr/>
        </p:nvCxnSpPr>
        <p:spPr>
          <a:xfrm flipH="1" flipV="1">
            <a:off x="3366338" y="6927697"/>
            <a:ext cx="6002134" cy="1338506"/>
          </a:xfrm>
          <a:prstGeom prst="straightConnector1">
            <a:avLst/>
          </a:prstGeom>
          <a:noFill/>
          <a:ln w="25400" cap="flat">
            <a:solidFill>
              <a:schemeClr val="tx2">
                <a:lumMod val="50000"/>
                <a:alpha val="75000"/>
              </a:schemeClr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2" name="Straight Arrow Connector 301"/>
          <p:cNvCxnSpPr>
            <a:stCxn id="299" idx="0"/>
          </p:cNvCxnSpPr>
          <p:nvPr/>
        </p:nvCxnSpPr>
        <p:spPr>
          <a:xfrm flipV="1">
            <a:off x="9368472" y="6134067"/>
            <a:ext cx="764640" cy="2132136"/>
          </a:xfrm>
          <a:prstGeom prst="straightConnector1">
            <a:avLst/>
          </a:prstGeom>
          <a:noFill/>
          <a:ln w="25400" cap="flat">
            <a:solidFill>
              <a:schemeClr val="tx2">
                <a:lumMod val="50000"/>
                <a:alpha val="75000"/>
              </a:schemeClr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3" name="Straight Arrow Connector 302"/>
          <p:cNvCxnSpPr>
            <a:stCxn id="299" idx="0"/>
          </p:cNvCxnSpPr>
          <p:nvPr/>
        </p:nvCxnSpPr>
        <p:spPr>
          <a:xfrm flipH="1" flipV="1">
            <a:off x="9264390" y="6898531"/>
            <a:ext cx="104082" cy="1367672"/>
          </a:xfrm>
          <a:prstGeom prst="straightConnector1">
            <a:avLst/>
          </a:prstGeom>
          <a:noFill/>
          <a:ln w="25400" cap="flat">
            <a:solidFill>
              <a:schemeClr val="tx2">
                <a:lumMod val="50000"/>
                <a:alpha val="75000"/>
              </a:schemeClr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4" name="Straight Arrow Connector 313"/>
          <p:cNvCxnSpPr>
            <a:stCxn id="319" idx="2"/>
          </p:cNvCxnSpPr>
          <p:nvPr/>
        </p:nvCxnSpPr>
        <p:spPr>
          <a:xfrm flipH="1">
            <a:off x="6512535" y="2436561"/>
            <a:ext cx="899432" cy="1236924"/>
          </a:xfrm>
          <a:prstGeom prst="straightConnector1">
            <a:avLst/>
          </a:prstGeom>
          <a:noFill/>
          <a:ln w="25400" cap="flat">
            <a:solidFill>
              <a:srgbClr val="2E2C2A">
                <a:alpha val="75000"/>
              </a:srgbClr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6" name="Straight Arrow Connector 315"/>
          <p:cNvCxnSpPr>
            <a:stCxn id="319" idx="2"/>
          </p:cNvCxnSpPr>
          <p:nvPr/>
        </p:nvCxnSpPr>
        <p:spPr>
          <a:xfrm flipH="1">
            <a:off x="6664935" y="2436561"/>
            <a:ext cx="747032" cy="2382700"/>
          </a:xfrm>
          <a:prstGeom prst="straightConnector1">
            <a:avLst/>
          </a:prstGeom>
          <a:noFill/>
          <a:ln w="25400" cap="flat">
            <a:solidFill>
              <a:srgbClr val="2E2C2A">
                <a:alpha val="75000"/>
              </a:srgbClr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9" name="TextBox 318"/>
          <p:cNvSpPr txBox="1"/>
          <p:nvPr/>
        </p:nvSpPr>
        <p:spPr>
          <a:xfrm>
            <a:off x="5541725" y="1595305"/>
            <a:ext cx="3740483" cy="841256"/>
          </a:xfrm>
          <a:prstGeom prst="rect">
            <a:avLst/>
          </a:prstGeom>
          <a:solidFill>
            <a:schemeClr val="bg2"/>
          </a:solidFill>
          <a:ln w="12700" cap="flat">
            <a:solidFill>
              <a:schemeClr val="tx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3. Across side </a:t>
            </a: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retweets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 decrease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924098" y="1601284"/>
            <a:ext cx="3740483" cy="841256"/>
          </a:xfrm>
          <a:prstGeom prst="rect">
            <a:avLst/>
          </a:prstGeom>
          <a:solidFill>
            <a:schemeClr val="bg2"/>
          </a:solidFill>
          <a:ln w="12700" cap="flat">
            <a:solidFill>
              <a:schemeClr val="tx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4. Within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 side </a:t>
            </a:r>
            <a:r>
              <a:rPr kumimoji="0" lang="en-US" sz="2400" b="0" i="0" u="none" strike="noStrike" cap="none" spc="0" normalizeH="0" dirty="0" err="1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retweets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 increase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cxnSp>
        <p:nvCxnSpPr>
          <p:cNvPr id="323" name="Straight Arrow Connector 322"/>
          <p:cNvCxnSpPr/>
          <p:nvPr/>
        </p:nvCxnSpPr>
        <p:spPr>
          <a:xfrm>
            <a:off x="2796252" y="2427583"/>
            <a:ext cx="988927" cy="1715833"/>
          </a:xfrm>
          <a:prstGeom prst="straightConnector1">
            <a:avLst/>
          </a:prstGeom>
          <a:noFill/>
          <a:ln w="25400" cap="flat">
            <a:solidFill>
              <a:srgbClr val="2E2C2A">
                <a:alpha val="75000"/>
              </a:srgbClr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4" name="Straight Arrow Connector 323"/>
          <p:cNvCxnSpPr/>
          <p:nvPr/>
        </p:nvCxnSpPr>
        <p:spPr>
          <a:xfrm>
            <a:off x="2796252" y="2427583"/>
            <a:ext cx="32393" cy="1996694"/>
          </a:xfrm>
          <a:prstGeom prst="straightConnector1">
            <a:avLst/>
          </a:prstGeom>
          <a:noFill/>
          <a:ln w="25400" cap="flat">
            <a:solidFill>
              <a:srgbClr val="2E2C2A">
                <a:alpha val="75000"/>
              </a:srgbClr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584887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5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9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5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9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1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5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6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3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9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0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7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8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1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2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9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0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3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4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7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1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5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6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9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0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3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1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9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0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3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7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1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5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6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9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0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94" grpId="0" animBg="1"/>
      <p:bldP spid="294" grpId="1" animBg="1"/>
      <p:bldP spid="299" grpId="2" animBg="1"/>
      <p:bldP spid="299" grpId="3" animBg="1"/>
      <p:bldP spid="319" grpId="2" animBg="1"/>
      <p:bldP spid="319" grpId="3" animBg="1"/>
      <p:bldP spid="322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47951" y="487234"/>
            <a:ext cx="3482536" cy="3639520"/>
          </a:xfrm>
          <a:prstGeom prst="ellipse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07305" y="487236"/>
            <a:ext cx="3482539" cy="36395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899960" y="1343830"/>
            <a:ext cx="1228079" cy="1156127"/>
            <a:chOff x="4704581" y="2592767"/>
            <a:chExt cx="527938" cy="475569"/>
          </a:xfrm>
        </p:grpSpPr>
        <p:sp>
          <p:nvSpPr>
            <p:cNvPr id="28" name="Oval 27"/>
            <p:cNvSpPr/>
            <p:nvPr/>
          </p:nvSpPr>
          <p:spPr>
            <a:xfrm>
              <a:off x="4921622" y="2792502"/>
              <a:ext cx="152401" cy="152400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143144" y="301040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186800" y="2781422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819252" y="301040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65554" y="2624506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835127" y="2721434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763943" y="259276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704581" y="272832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stCxn id="35" idx="1"/>
              <a:endCxn id="36" idx="5"/>
            </p:cNvCxnSpPr>
            <p:nvPr/>
          </p:nvCxnSpPr>
          <p:spPr>
            <a:xfrm flipH="1" flipV="1">
              <a:off x="4802967" y="2642212"/>
              <a:ext cx="38855" cy="8770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7" idx="6"/>
              <a:endCxn id="35" idx="2"/>
            </p:cNvCxnSpPr>
            <p:nvPr/>
          </p:nvCxnSpPr>
          <p:spPr>
            <a:xfrm flipV="1">
              <a:off x="4750300" y="2750399"/>
              <a:ext cx="84827" cy="689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9" idx="1"/>
              <a:endCxn id="35" idx="5"/>
            </p:cNvCxnSpPr>
            <p:nvPr/>
          </p:nvCxnSpPr>
          <p:spPr>
            <a:xfrm flipH="1" flipV="1">
              <a:off x="4874151" y="2770879"/>
              <a:ext cx="69790" cy="4394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29" idx="7"/>
              <a:endCxn id="34" idx="4"/>
            </p:cNvCxnSpPr>
            <p:nvPr/>
          </p:nvCxnSpPr>
          <p:spPr>
            <a:xfrm flipV="1">
              <a:off x="5051704" y="2682435"/>
              <a:ext cx="36710" cy="1323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29" idx="7"/>
              <a:endCxn id="31" idx="2"/>
            </p:cNvCxnSpPr>
            <p:nvPr/>
          </p:nvCxnSpPr>
          <p:spPr>
            <a:xfrm flipV="1">
              <a:off x="5051704" y="2810387"/>
              <a:ext cx="135096" cy="443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29" idx="5"/>
              <a:endCxn id="30" idx="1"/>
            </p:cNvCxnSpPr>
            <p:nvPr/>
          </p:nvCxnSpPr>
          <p:spPr>
            <a:xfrm>
              <a:off x="5051704" y="2922584"/>
              <a:ext cx="98135" cy="963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9" idx="3"/>
              <a:endCxn id="32" idx="7"/>
            </p:cNvCxnSpPr>
            <p:nvPr/>
          </p:nvCxnSpPr>
          <p:spPr>
            <a:xfrm flipH="1">
              <a:off x="4858276" y="2922584"/>
              <a:ext cx="85665" cy="963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6066535" y="1523703"/>
            <a:ext cx="1228079" cy="1156127"/>
            <a:chOff x="4457059" y="2478830"/>
            <a:chExt cx="527938" cy="475569"/>
          </a:xfrm>
          <a:solidFill>
            <a:schemeClr val="accent6">
              <a:lumMod val="75000"/>
            </a:schemeClr>
          </a:solidFill>
        </p:grpSpPr>
        <p:sp>
          <p:nvSpPr>
            <p:cNvPr id="13" name="Oval 12"/>
            <p:cNvSpPr/>
            <p:nvPr/>
          </p:nvSpPr>
          <p:spPr>
            <a:xfrm>
              <a:off x="4674100" y="2678565"/>
              <a:ext cx="152401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895622" y="289647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939278" y="2667485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571730" y="289647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818032" y="2510569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587605" y="2607497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516421" y="247883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457059" y="261439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 flipV="1">
              <a:off x="4555445" y="2528275"/>
              <a:ext cx="38855" cy="87706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502778" y="2636462"/>
              <a:ext cx="84827" cy="6893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4626629" y="2656942"/>
              <a:ext cx="69790" cy="4394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804182" y="2568498"/>
              <a:ext cx="36710" cy="132385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3" idx="6"/>
              <a:endCxn id="15" idx="3"/>
            </p:cNvCxnSpPr>
            <p:nvPr/>
          </p:nvCxnSpPr>
          <p:spPr>
            <a:xfrm flipV="1">
              <a:off x="4826501" y="2716930"/>
              <a:ext cx="119473" cy="37835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804182" y="2808647"/>
              <a:ext cx="9813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4610754" y="2808647"/>
              <a:ext cx="8566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/>
          <p:cNvSpPr/>
          <p:nvPr/>
        </p:nvSpPr>
        <p:spPr>
          <a:xfrm>
            <a:off x="1871778" y="209630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>
            <a:stCxn id="28" idx="2"/>
          </p:cNvCxnSpPr>
          <p:nvPr/>
        </p:nvCxnSpPr>
        <p:spPr>
          <a:xfrm flipH="1">
            <a:off x="1956969" y="2014639"/>
            <a:ext cx="447866" cy="1309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874404" y="1482435"/>
            <a:ext cx="278548" cy="29217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268555" y="197473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>
            <a:stCxn id="46" idx="5"/>
          </p:cNvCxnSpPr>
          <p:nvPr/>
        </p:nvCxnSpPr>
        <p:spPr>
          <a:xfrm>
            <a:off x="1055850" y="1761232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3136883" y="257365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>
            <a:stCxn id="29" idx="6"/>
          </p:cNvCxnSpPr>
          <p:nvPr/>
        </p:nvCxnSpPr>
        <p:spPr>
          <a:xfrm>
            <a:off x="3026489" y="2429542"/>
            <a:ext cx="125968" cy="1647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3353630" y="2790403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>
            <a:stCxn id="48" idx="5"/>
          </p:cNvCxnSpPr>
          <p:nvPr/>
        </p:nvCxnSpPr>
        <p:spPr>
          <a:xfrm>
            <a:off x="3227659" y="2693859"/>
            <a:ext cx="141545" cy="1171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655915" y="195671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>
            <a:stCxn id="45" idx="3"/>
            <a:endCxn id="52" idx="7"/>
          </p:cNvCxnSpPr>
          <p:nvPr/>
        </p:nvCxnSpPr>
        <p:spPr>
          <a:xfrm flipH="1">
            <a:off x="746691" y="1731818"/>
            <a:ext cx="168505" cy="2455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469277" y="160938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>
            <a:stCxn id="45" idx="6"/>
          </p:cNvCxnSpPr>
          <p:nvPr/>
        </p:nvCxnSpPr>
        <p:spPr>
          <a:xfrm>
            <a:off x="1152952" y="1628521"/>
            <a:ext cx="316325" cy="426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891009" y="109411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>
            <a:stCxn id="45" idx="0"/>
            <a:endCxn id="56" idx="4"/>
          </p:cNvCxnSpPr>
          <p:nvPr/>
        </p:nvCxnSpPr>
        <p:spPr>
          <a:xfrm flipH="1" flipV="1">
            <a:off x="944185" y="1234937"/>
            <a:ext cx="69493" cy="247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1013678" y="2719988"/>
            <a:ext cx="302844" cy="33446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82559" y="328057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>
            <a:stCxn id="58" idx="3"/>
            <a:endCxn id="59" idx="7"/>
          </p:cNvCxnSpPr>
          <p:nvPr/>
        </p:nvCxnSpPr>
        <p:spPr>
          <a:xfrm flipH="1">
            <a:off x="873335" y="3005468"/>
            <a:ext cx="184693" cy="295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640340" y="285366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>
            <a:stCxn id="58" idx="2"/>
            <a:endCxn id="61" idx="6"/>
          </p:cNvCxnSpPr>
          <p:nvPr/>
        </p:nvCxnSpPr>
        <p:spPr>
          <a:xfrm flipH="1">
            <a:off x="746691" y="2887218"/>
            <a:ext cx="266987" cy="36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1617108" y="283953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>
            <a:stCxn id="58" idx="6"/>
            <a:endCxn id="63" idx="2"/>
          </p:cNvCxnSpPr>
          <p:nvPr/>
        </p:nvCxnSpPr>
        <p:spPr>
          <a:xfrm>
            <a:off x="1316521" y="2887219"/>
            <a:ext cx="300587" cy="22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55849" y="239656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stCxn id="58" idx="0"/>
            <a:endCxn id="65" idx="4"/>
          </p:cNvCxnSpPr>
          <p:nvPr/>
        </p:nvCxnSpPr>
        <p:spPr>
          <a:xfrm flipH="1" flipV="1">
            <a:off x="1109025" y="2537396"/>
            <a:ext cx="56075" cy="182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1956970" y="3167201"/>
            <a:ext cx="263525" cy="26757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2336100" y="3634908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>
            <a:stCxn id="68" idx="5"/>
          </p:cNvCxnSpPr>
          <p:nvPr/>
        </p:nvCxnSpPr>
        <p:spPr>
          <a:xfrm>
            <a:off x="2123394" y="3421405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1723459" y="361689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>
            <a:stCxn id="67" idx="3"/>
            <a:endCxn id="70" idx="7"/>
          </p:cNvCxnSpPr>
          <p:nvPr/>
        </p:nvCxnSpPr>
        <p:spPr>
          <a:xfrm flipH="1">
            <a:off x="1814235" y="3395592"/>
            <a:ext cx="181327" cy="2419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2536821" y="326955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>
            <a:stCxn id="67" idx="6"/>
          </p:cNvCxnSpPr>
          <p:nvPr/>
        </p:nvCxnSpPr>
        <p:spPr>
          <a:xfrm>
            <a:off x="2220495" y="3300989"/>
            <a:ext cx="316326" cy="30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2122901" y="280616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>
            <a:stCxn id="67" idx="0"/>
            <a:endCxn id="74" idx="4"/>
          </p:cNvCxnSpPr>
          <p:nvPr/>
        </p:nvCxnSpPr>
        <p:spPr>
          <a:xfrm flipV="1">
            <a:off x="2088733" y="2946993"/>
            <a:ext cx="87344" cy="220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58" idx="5"/>
            <a:endCxn id="77" idx="1"/>
          </p:cNvCxnSpPr>
          <p:nvPr/>
        </p:nvCxnSpPr>
        <p:spPr>
          <a:xfrm>
            <a:off x="1272171" y="3005467"/>
            <a:ext cx="159505" cy="2497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1416101" y="3234598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>
            <a:stCxn id="65" idx="0"/>
            <a:endCxn id="46" idx="3"/>
          </p:cNvCxnSpPr>
          <p:nvPr/>
        </p:nvCxnSpPr>
        <p:spPr>
          <a:xfrm flipV="1">
            <a:off x="1109026" y="2094938"/>
            <a:ext cx="175105" cy="3016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65" idx="1"/>
            <a:endCxn id="45" idx="3"/>
          </p:cNvCxnSpPr>
          <p:nvPr/>
        </p:nvCxnSpPr>
        <p:spPr>
          <a:xfrm flipH="1" flipV="1">
            <a:off x="915196" y="1731818"/>
            <a:ext cx="156228" cy="6853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6"/>
            <a:endCxn id="43" idx="2"/>
          </p:cNvCxnSpPr>
          <p:nvPr/>
        </p:nvCxnSpPr>
        <p:spPr>
          <a:xfrm>
            <a:off x="1374906" y="2045149"/>
            <a:ext cx="496872" cy="1215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58" idx="7"/>
            <a:endCxn id="31" idx="2"/>
          </p:cNvCxnSpPr>
          <p:nvPr/>
        </p:nvCxnSpPr>
        <p:spPr>
          <a:xfrm flipV="1">
            <a:off x="1272171" y="2429543"/>
            <a:ext cx="894534" cy="3394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67" idx="7"/>
            <a:endCxn id="29" idx="2"/>
          </p:cNvCxnSpPr>
          <p:nvPr/>
        </p:nvCxnSpPr>
        <p:spPr>
          <a:xfrm flipV="1">
            <a:off x="2181903" y="2429543"/>
            <a:ext cx="738234" cy="7768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endCxn id="28" idx="4"/>
          </p:cNvCxnSpPr>
          <p:nvPr/>
        </p:nvCxnSpPr>
        <p:spPr>
          <a:xfrm flipV="1">
            <a:off x="2219208" y="2199882"/>
            <a:ext cx="362884" cy="5927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67" idx="1"/>
            <a:endCxn id="58" idx="5"/>
          </p:cNvCxnSpPr>
          <p:nvPr/>
        </p:nvCxnSpPr>
        <p:spPr>
          <a:xfrm flipH="1" flipV="1">
            <a:off x="1272171" y="3005468"/>
            <a:ext cx="723391" cy="2009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3459981" y="1910782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>
            <a:stCxn id="30" idx="6"/>
            <a:endCxn id="86" idx="2"/>
          </p:cNvCxnSpPr>
          <p:nvPr/>
        </p:nvCxnSpPr>
        <p:spPr>
          <a:xfrm>
            <a:off x="3128039" y="1872871"/>
            <a:ext cx="331942" cy="1083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3670660" y="2215833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/>
          <p:cNvCxnSpPr>
            <a:stCxn id="86" idx="5"/>
            <a:endCxn id="88" idx="1"/>
          </p:cNvCxnSpPr>
          <p:nvPr/>
        </p:nvCxnSpPr>
        <p:spPr>
          <a:xfrm>
            <a:off x="3550757" y="2030985"/>
            <a:ext cx="135478" cy="2054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7480223" y="1132855"/>
            <a:ext cx="302592" cy="31623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7943606" y="160833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8045157" y="105166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7190174" y="160833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7227102" y="905832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6923429" y="92258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/>
          <p:nvPr/>
        </p:nvCxnSpPr>
        <p:spPr>
          <a:xfrm flipV="1">
            <a:off x="7029781" y="976245"/>
            <a:ext cx="197323" cy="1675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90" idx="1"/>
          </p:cNvCxnSpPr>
          <p:nvPr/>
        </p:nvCxnSpPr>
        <p:spPr>
          <a:xfrm flipH="1" flipV="1">
            <a:off x="7317880" y="1026035"/>
            <a:ext cx="206657" cy="15313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90" idx="7"/>
          </p:cNvCxnSpPr>
          <p:nvPr/>
        </p:nvCxnSpPr>
        <p:spPr>
          <a:xfrm flipV="1">
            <a:off x="7738503" y="1122080"/>
            <a:ext cx="306655" cy="5708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7730901" y="1394834"/>
            <a:ext cx="228279" cy="23412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90" idx="3"/>
          </p:cNvCxnSpPr>
          <p:nvPr/>
        </p:nvCxnSpPr>
        <p:spPr>
          <a:xfrm flipH="1">
            <a:off x="7280953" y="1402778"/>
            <a:ext cx="243584" cy="22618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7782816" y="3375424"/>
            <a:ext cx="249758" cy="26462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8177055" y="372887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294915" y="3242621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7457766" y="372898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476860" y="309678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571712" y="271998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7173187" y="311354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08" name="Straight Connector 107"/>
          <p:cNvCxnSpPr>
            <a:stCxn id="105" idx="7"/>
            <a:endCxn id="106" idx="4"/>
          </p:cNvCxnSpPr>
          <p:nvPr/>
        </p:nvCxnSpPr>
        <p:spPr>
          <a:xfrm flipV="1">
            <a:off x="7567636" y="2860815"/>
            <a:ext cx="57252" cy="25659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7279539" y="3167201"/>
            <a:ext cx="197323" cy="1675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101" idx="1"/>
          </p:cNvCxnSpPr>
          <p:nvPr/>
        </p:nvCxnSpPr>
        <p:spPr>
          <a:xfrm flipH="1" flipV="1">
            <a:off x="7567638" y="3216991"/>
            <a:ext cx="251755" cy="19718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101" idx="7"/>
          </p:cNvCxnSpPr>
          <p:nvPr/>
        </p:nvCxnSpPr>
        <p:spPr>
          <a:xfrm flipV="1">
            <a:off x="7995997" y="3313037"/>
            <a:ext cx="298918" cy="10114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endCxn id="102" idx="1"/>
          </p:cNvCxnSpPr>
          <p:nvPr/>
        </p:nvCxnSpPr>
        <p:spPr>
          <a:xfrm>
            <a:off x="7980659" y="3585790"/>
            <a:ext cx="211972" cy="16371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101" idx="3"/>
            <a:endCxn id="104" idx="7"/>
          </p:cNvCxnSpPr>
          <p:nvPr/>
        </p:nvCxnSpPr>
        <p:spPr>
          <a:xfrm flipH="1">
            <a:off x="7548544" y="3601294"/>
            <a:ext cx="270849" cy="14831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8348090" y="1337741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>
            <a:stCxn id="91" idx="7"/>
            <a:endCxn id="114" idx="3"/>
          </p:cNvCxnSpPr>
          <p:nvPr/>
        </p:nvCxnSpPr>
        <p:spPr>
          <a:xfrm flipV="1">
            <a:off x="8034383" y="1432783"/>
            <a:ext cx="329283" cy="19617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stCxn id="92" idx="5"/>
            <a:endCxn id="114" idx="1"/>
          </p:cNvCxnSpPr>
          <p:nvPr/>
        </p:nvCxnSpPr>
        <p:spPr>
          <a:xfrm>
            <a:off x="8135933" y="1171868"/>
            <a:ext cx="227732" cy="18218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90" idx="4"/>
            <a:endCxn id="106" idx="0"/>
          </p:cNvCxnSpPr>
          <p:nvPr/>
        </p:nvCxnSpPr>
        <p:spPr>
          <a:xfrm flipH="1">
            <a:off x="7624888" y="1449090"/>
            <a:ext cx="6632" cy="127089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4" idx="4"/>
            <a:endCxn id="107" idx="0"/>
          </p:cNvCxnSpPr>
          <p:nvPr/>
        </p:nvCxnSpPr>
        <p:spPr>
          <a:xfrm>
            <a:off x="7139885" y="2679826"/>
            <a:ext cx="86478" cy="43371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8000297" y="244441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>
            <a:stCxn id="119" idx="3"/>
            <a:endCxn id="101" idx="0"/>
          </p:cNvCxnSpPr>
          <p:nvPr/>
        </p:nvCxnSpPr>
        <p:spPr>
          <a:xfrm flipH="1">
            <a:off x="7907695" y="2564618"/>
            <a:ext cx="108177" cy="81080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3" idx="6"/>
            <a:endCxn id="119" idx="1"/>
          </p:cNvCxnSpPr>
          <p:nvPr/>
        </p:nvCxnSpPr>
        <p:spPr>
          <a:xfrm>
            <a:off x="6925920" y="2194508"/>
            <a:ext cx="1089953" cy="27053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/>
          <p:cNvSpPr/>
          <p:nvPr/>
        </p:nvSpPr>
        <p:spPr>
          <a:xfrm>
            <a:off x="8706239" y="2166717"/>
            <a:ext cx="220415" cy="21068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23" name="Straight Connector 122"/>
          <p:cNvCxnSpPr>
            <a:stCxn id="119" idx="6"/>
            <a:endCxn id="122" idx="2"/>
          </p:cNvCxnSpPr>
          <p:nvPr/>
        </p:nvCxnSpPr>
        <p:spPr>
          <a:xfrm flipV="1">
            <a:off x="8106649" y="2272061"/>
            <a:ext cx="599590" cy="24276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>
            <a:off x="8929262" y="1833027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25" name="Straight Connector 124"/>
          <p:cNvCxnSpPr>
            <a:stCxn id="122" idx="0"/>
            <a:endCxn id="124" idx="3"/>
          </p:cNvCxnSpPr>
          <p:nvPr/>
        </p:nvCxnSpPr>
        <p:spPr>
          <a:xfrm flipV="1">
            <a:off x="8816447" y="1928070"/>
            <a:ext cx="128390" cy="23864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8764550" y="2714483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27" name="Straight Connector 126"/>
          <p:cNvCxnSpPr>
            <a:stCxn id="122" idx="4"/>
            <a:endCxn id="126" idx="0"/>
          </p:cNvCxnSpPr>
          <p:nvPr/>
        </p:nvCxnSpPr>
        <p:spPr>
          <a:xfrm>
            <a:off x="8816447" y="2377406"/>
            <a:ext cx="1279" cy="33707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122" idx="1"/>
            <a:endCxn id="129" idx="5"/>
          </p:cNvCxnSpPr>
          <p:nvPr/>
        </p:nvCxnSpPr>
        <p:spPr>
          <a:xfrm flipH="1" flipV="1">
            <a:off x="8517569" y="1931536"/>
            <a:ext cx="220949" cy="26603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Oval 128"/>
          <p:cNvSpPr/>
          <p:nvPr/>
        </p:nvSpPr>
        <p:spPr>
          <a:xfrm>
            <a:off x="8426792" y="1836494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1956970" y="700832"/>
            <a:ext cx="278548" cy="29217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1375555" y="95345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1570935" y="124651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2446241" y="126215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2930787" y="106288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2911249" y="286028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044111" y="330574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>
            <a:stCxn id="48" idx="3"/>
            <a:endCxn id="138" idx="7"/>
          </p:cNvCxnSpPr>
          <p:nvPr/>
        </p:nvCxnSpPr>
        <p:spPr>
          <a:xfrm flipH="1">
            <a:off x="3002025" y="2693859"/>
            <a:ext cx="150433" cy="1870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38" idx="4"/>
            <a:endCxn id="139" idx="0"/>
          </p:cNvCxnSpPr>
          <p:nvPr/>
        </p:nvCxnSpPr>
        <p:spPr>
          <a:xfrm>
            <a:off x="2964425" y="3001116"/>
            <a:ext cx="132862" cy="3046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72" idx="6"/>
            <a:endCxn id="139" idx="2"/>
          </p:cNvCxnSpPr>
          <p:nvPr/>
        </p:nvCxnSpPr>
        <p:spPr>
          <a:xfrm>
            <a:off x="2643172" y="3339970"/>
            <a:ext cx="400939" cy="361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stCxn id="56" idx="6"/>
            <a:endCxn id="134" idx="2"/>
          </p:cNvCxnSpPr>
          <p:nvPr/>
        </p:nvCxnSpPr>
        <p:spPr>
          <a:xfrm flipV="1">
            <a:off x="997360" y="1023869"/>
            <a:ext cx="378195" cy="1406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35" idx="0"/>
            <a:endCxn id="134" idx="5"/>
          </p:cNvCxnSpPr>
          <p:nvPr/>
        </p:nvCxnSpPr>
        <p:spPr>
          <a:xfrm flipH="1" flipV="1">
            <a:off x="1466331" y="1073658"/>
            <a:ext cx="157780" cy="1728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endCxn id="133" idx="4"/>
          </p:cNvCxnSpPr>
          <p:nvPr/>
        </p:nvCxnSpPr>
        <p:spPr>
          <a:xfrm flipV="1">
            <a:off x="2088733" y="993002"/>
            <a:ext cx="7511" cy="3447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136" idx="1"/>
            <a:endCxn id="133" idx="5"/>
          </p:cNvCxnSpPr>
          <p:nvPr/>
        </p:nvCxnSpPr>
        <p:spPr>
          <a:xfrm flipH="1" flipV="1">
            <a:off x="2194726" y="950215"/>
            <a:ext cx="267090" cy="3325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37" idx="4"/>
            <a:endCxn id="32" idx="7"/>
          </p:cNvCxnSpPr>
          <p:nvPr/>
        </p:nvCxnSpPr>
        <p:spPr>
          <a:xfrm flipH="1">
            <a:off x="2830424" y="1203712"/>
            <a:ext cx="153539" cy="2379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Oval 166"/>
          <p:cNvSpPr/>
          <p:nvPr/>
        </p:nvSpPr>
        <p:spPr>
          <a:xfrm>
            <a:off x="7713042" y="69904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68" name="Straight Connector 167"/>
          <p:cNvCxnSpPr>
            <a:stCxn id="90" idx="0"/>
            <a:endCxn id="167" idx="3"/>
          </p:cNvCxnSpPr>
          <p:nvPr/>
        </p:nvCxnSpPr>
        <p:spPr>
          <a:xfrm flipV="1">
            <a:off x="7631519" y="819252"/>
            <a:ext cx="97098" cy="313603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Oval 171"/>
          <p:cNvSpPr/>
          <p:nvPr/>
        </p:nvSpPr>
        <p:spPr>
          <a:xfrm>
            <a:off x="6571412" y="3180726"/>
            <a:ext cx="249758" cy="26462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6317706" y="352151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6119710" y="2887301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7630387" y="357074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6936613" y="377573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77" name="Straight Connector 176"/>
          <p:cNvCxnSpPr>
            <a:stCxn id="107" idx="2"/>
            <a:endCxn id="172" idx="6"/>
          </p:cNvCxnSpPr>
          <p:nvPr/>
        </p:nvCxnSpPr>
        <p:spPr>
          <a:xfrm flipH="1">
            <a:off x="6821170" y="3183958"/>
            <a:ext cx="352017" cy="12907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stCxn id="172" idx="5"/>
            <a:endCxn id="176" idx="0"/>
          </p:cNvCxnSpPr>
          <p:nvPr/>
        </p:nvCxnSpPr>
        <p:spPr>
          <a:xfrm>
            <a:off x="6784594" y="3406595"/>
            <a:ext cx="205195" cy="36914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>
            <a:stCxn id="173" idx="7"/>
            <a:endCxn id="172" idx="3"/>
          </p:cNvCxnSpPr>
          <p:nvPr/>
        </p:nvCxnSpPr>
        <p:spPr>
          <a:xfrm flipV="1">
            <a:off x="6408482" y="3406595"/>
            <a:ext cx="199506" cy="135543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>
            <a:stCxn id="174" idx="5"/>
            <a:endCxn id="172" idx="1"/>
          </p:cNvCxnSpPr>
          <p:nvPr/>
        </p:nvCxnSpPr>
        <p:spPr>
          <a:xfrm>
            <a:off x="6210486" y="3007504"/>
            <a:ext cx="397502" cy="21197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>
            <a:endCxn id="19" idx="1"/>
          </p:cNvCxnSpPr>
          <p:nvPr/>
        </p:nvCxnSpPr>
        <p:spPr>
          <a:xfrm>
            <a:off x="3044111" y="1132855"/>
            <a:ext cx="3176086" cy="411472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2" name="Straight Connector 191"/>
          <p:cNvCxnSpPr>
            <a:stCxn id="32" idx="6"/>
            <a:endCxn id="20" idx="1"/>
          </p:cNvCxnSpPr>
          <p:nvPr/>
        </p:nvCxnSpPr>
        <p:spPr>
          <a:xfrm>
            <a:off x="2845999" y="1491403"/>
            <a:ext cx="3236111" cy="382476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3" name="Straight Connector 192"/>
          <p:cNvCxnSpPr>
            <a:stCxn id="88" idx="7"/>
            <a:endCxn id="20" idx="2"/>
          </p:cNvCxnSpPr>
          <p:nvPr/>
        </p:nvCxnSpPr>
        <p:spPr>
          <a:xfrm flipV="1">
            <a:off x="3761436" y="1923669"/>
            <a:ext cx="2305099" cy="312788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4" name="Straight Connector 193"/>
          <p:cNvCxnSpPr>
            <a:stCxn id="48" idx="6"/>
            <a:endCxn id="16" idx="1"/>
          </p:cNvCxnSpPr>
          <p:nvPr/>
        </p:nvCxnSpPr>
        <p:spPr>
          <a:xfrm flipV="1">
            <a:off x="3243234" y="2559626"/>
            <a:ext cx="3105621" cy="84444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5" name="Straight Connector 194"/>
          <p:cNvCxnSpPr>
            <a:stCxn id="68" idx="7"/>
            <a:endCxn id="174" idx="3"/>
          </p:cNvCxnSpPr>
          <p:nvPr/>
        </p:nvCxnSpPr>
        <p:spPr>
          <a:xfrm flipV="1">
            <a:off x="2426876" y="3007504"/>
            <a:ext cx="3708409" cy="648028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4" name="Straight Connector 203"/>
          <p:cNvCxnSpPr>
            <a:stCxn id="50" idx="6"/>
            <a:endCxn id="174" idx="2"/>
          </p:cNvCxnSpPr>
          <p:nvPr/>
        </p:nvCxnSpPr>
        <p:spPr>
          <a:xfrm>
            <a:off x="3459981" y="2860817"/>
            <a:ext cx="2659729" cy="96898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7" name="Straight Connector 206"/>
          <p:cNvCxnSpPr>
            <a:stCxn id="68" idx="6"/>
            <a:endCxn id="176" idx="2"/>
          </p:cNvCxnSpPr>
          <p:nvPr/>
        </p:nvCxnSpPr>
        <p:spPr>
          <a:xfrm>
            <a:off x="2442451" y="3705322"/>
            <a:ext cx="4494162" cy="140827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3" name="Straight Connector 212"/>
          <p:cNvCxnSpPr>
            <a:stCxn id="133" idx="6"/>
            <a:endCxn id="95" idx="2"/>
          </p:cNvCxnSpPr>
          <p:nvPr/>
        </p:nvCxnSpPr>
        <p:spPr>
          <a:xfrm>
            <a:off x="2235518" y="846917"/>
            <a:ext cx="4687911" cy="146085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6" name="Oval 215"/>
          <p:cNvSpPr/>
          <p:nvPr/>
        </p:nvSpPr>
        <p:spPr>
          <a:xfrm>
            <a:off x="1567685" y="5559658"/>
            <a:ext cx="3482536" cy="3639520"/>
          </a:xfrm>
          <a:prstGeom prst="ellipse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6927039" y="5559660"/>
            <a:ext cx="3482539" cy="36395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8" name="Group 217"/>
          <p:cNvGrpSpPr/>
          <p:nvPr/>
        </p:nvGrpSpPr>
        <p:grpSpPr>
          <a:xfrm>
            <a:off x="3119694" y="6416254"/>
            <a:ext cx="1228079" cy="1156127"/>
            <a:chOff x="4704581" y="2592767"/>
            <a:chExt cx="527938" cy="475569"/>
          </a:xfrm>
        </p:grpSpPr>
        <p:sp>
          <p:nvSpPr>
            <p:cNvPr id="219" name="Oval 218"/>
            <p:cNvSpPr/>
            <p:nvPr/>
          </p:nvSpPr>
          <p:spPr>
            <a:xfrm>
              <a:off x="4921622" y="2792502"/>
              <a:ext cx="152401" cy="152400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5143144" y="301040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5186800" y="2781422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819252" y="301040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5065554" y="2624506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835127" y="2721434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763943" y="259276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704581" y="2728327"/>
              <a:ext cx="45719" cy="57929"/>
            </a:xfrm>
            <a:prstGeom prst="ellipse">
              <a:avLst/>
            </a:prstGeom>
            <a:solidFill>
              <a:srgbClr val="408B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7" name="Straight Connector 226"/>
            <p:cNvCxnSpPr>
              <a:stCxn id="226" idx="1"/>
              <a:endCxn id="227" idx="5"/>
            </p:cNvCxnSpPr>
            <p:nvPr/>
          </p:nvCxnSpPr>
          <p:spPr>
            <a:xfrm flipH="1" flipV="1">
              <a:off x="4802967" y="2642212"/>
              <a:ext cx="38855" cy="8770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>
              <a:stCxn id="228" idx="6"/>
              <a:endCxn id="226" idx="2"/>
            </p:cNvCxnSpPr>
            <p:nvPr/>
          </p:nvCxnSpPr>
          <p:spPr>
            <a:xfrm flipV="1">
              <a:off x="4750300" y="2750399"/>
              <a:ext cx="84827" cy="689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>
              <a:stCxn id="220" idx="1"/>
              <a:endCxn id="226" idx="5"/>
            </p:cNvCxnSpPr>
            <p:nvPr/>
          </p:nvCxnSpPr>
          <p:spPr>
            <a:xfrm flipH="1" flipV="1">
              <a:off x="4874151" y="2770879"/>
              <a:ext cx="69790" cy="4394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>
              <a:stCxn id="220" idx="7"/>
              <a:endCxn id="225" idx="4"/>
            </p:cNvCxnSpPr>
            <p:nvPr/>
          </p:nvCxnSpPr>
          <p:spPr>
            <a:xfrm flipV="1">
              <a:off x="5051704" y="2682435"/>
              <a:ext cx="36710" cy="1323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>
              <a:stCxn id="220" idx="7"/>
              <a:endCxn id="222" idx="2"/>
            </p:cNvCxnSpPr>
            <p:nvPr/>
          </p:nvCxnSpPr>
          <p:spPr>
            <a:xfrm flipV="1">
              <a:off x="5051704" y="2810387"/>
              <a:ext cx="135096" cy="443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stCxn id="220" idx="5"/>
              <a:endCxn id="221" idx="1"/>
            </p:cNvCxnSpPr>
            <p:nvPr/>
          </p:nvCxnSpPr>
          <p:spPr>
            <a:xfrm>
              <a:off x="5051704" y="2922584"/>
              <a:ext cx="98135" cy="963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220" idx="3"/>
              <a:endCxn id="223" idx="7"/>
            </p:cNvCxnSpPr>
            <p:nvPr/>
          </p:nvCxnSpPr>
          <p:spPr>
            <a:xfrm flipH="1">
              <a:off x="4858276" y="2922584"/>
              <a:ext cx="85665" cy="963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4" name="Group 233"/>
          <p:cNvGrpSpPr/>
          <p:nvPr/>
        </p:nvGrpSpPr>
        <p:grpSpPr>
          <a:xfrm>
            <a:off x="7286269" y="6596127"/>
            <a:ext cx="1228079" cy="1156127"/>
            <a:chOff x="4457059" y="2478830"/>
            <a:chExt cx="527938" cy="475569"/>
          </a:xfrm>
          <a:solidFill>
            <a:schemeClr val="accent6">
              <a:lumMod val="75000"/>
            </a:schemeClr>
          </a:solidFill>
        </p:grpSpPr>
        <p:sp>
          <p:nvSpPr>
            <p:cNvPr id="235" name="Oval 234"/>
            <p:cNvSpPr/>
            <p:nvPr/>
          </p:nvSpPr>
          <p:spPr>
            <a:xfrm>
              <a:off x="4674100" y="2678565"/>
              <a:ext cx="152401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895622" y="289647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939278" y="2667485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571730" y="289647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818032" y="2510569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587605" y="2607497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516421" y="247883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457059" y="2614390"/>
              <a:ext cx="45719" cy="579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3" name="Straight Connector 242"/>
            <p:cNvCxnSpPr/>
            <p:nvPr/>
          </p:nvCxnSpPr>
          <p:spPr>
            <a:xfrm flipH="1" flipV="1">
              <a:off x="4555445" y="2528275"/>
              <a:ext cx="38855" cy="87706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flipV="1">
              <a:off x="4502778" y="2636462"/>
              <a:ext cx="84827" cy="6893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H="1" flipV="1">
              <a:off x="4626629" y="2656942"/>
              <a:ext cx="69790" cy="4394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V="1">
              <a:off x="4804182" y="2568498"/>
              <a:ext cx="36710" cy="132385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>
              <a:stCxn id="235" idx="6"/>
              <a:endCxn id="237" idx="3"/>
            </p:cNvCxnSpPr>
            <p:nvPr/>
          </p:nvCxnSpPr>
          <p:spPr>
            <a:xfrm flipV="1">
              <a:off x="4826501" y="2716930"/>
              <a:ext cx="119473" cy="37835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4804182" y="2808647"/>
              <a:ext cx="9813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H="1">
              <a:off x="4610754" y="2808647"/>
              <a:ext cx="8566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0" name="Oval 249"/>
          <p:cNvSpPr/>
          <p:nvPr/>
        </p:nvSpPr>
        <p:spPr>
          <a:xfrm>
            <a:off x="3091512" y="7168728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51" name="Straight Connector 250"/>
          <p:cNvCxnSpPr>
            <a:stCxn id="219" idx="2"/>
          </p:cNvCxnSpPr>
          <p:nvPr/>
        </p:nvCxnSpPr>
        <p:spPr>
          <a:xfrm flipH="1">
            <a:off x="3176703" y="7087063"/>
            <a:ext cx="447866" cy="1309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Oval 251"/>
          <p:cNvSpPr/>
          <p:nvPr/>
        </p:nvSpPr>
        <p:spPr>
          <a:xfrm>
            <a:off x="2094138" y="6554859"/>
            <a:ext cx="278548" cy="29217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2488289" y="704715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54" name="Straight Connector 253"/>
          <p:cNvCxnSpPr>
            <a:stCxn id="253" idx="5"/>
          </p:cNvCxnSpPr>
          <p:nvPr/>
        </p:nvCxnSpPr>
        <p:spPr>
          <a:xfrm>
            <a:off x="2275584" y="6833656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Oval 254"/>
          <p:cNvSpPr/>
          <p:nvPr/>
        </p:nvSpPr>
        <p:spPr>
          <a:xfrm>
            <a:off x="4356617" y="764608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56" name="Straight Connector 255"/>
          <p:cNvCxnSpPr>
            <a:stCxn id="220" idx="6"/>
          </p:cNvCxnSpPr>
          <p:nvPr/>
        </p:nvCxnSpPr>
        <p:spPr>
          <a:xfrm>
            <a:off x="4246223" y="7501966"/>
            <a:ext cx="125968" cy="1647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4573364" y="786282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58" name="Straight Connector 257"/>
          <p:cNvCxnSpPr>
            <a:stCxn id="255" idx="5"/>
          </p:cNvCxnSpPr>
          <p:nvPr/>
        </p:nvCxnSpPr>
        <p:spPr>
          <a:xfrm>
            <a:off x="4447393" y="7766283"/>
            <a:ext cx="141545" cy="1171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Oval 258"/>
          <p:cNvSpPr/>
          <p:nvPr/>
        </p:nvSpPr>
        <p:spPr>
          <a:xfrm>
            <a:off x="1875649" y="7029143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60" name="Straight Connector 259"/>
          <p:cNvCxnSpPr>
            <a:stCxn id="252" idx="3"/>
            <a:endCxn id="259" idx="7"/>
          </p:cNvCxnSpPr>
          <p:nvPr/>
        </p:nvCxnSpPr>
        <p:spPr>
          <a:xfrm flipH="1">
            <a:off x="1966425" y="6804242"/>
            <a:ext cx="168505" cy="2455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Oval 260"/>
          <p:cNvSpPr/>
          <p:nvPr/>
        </p:nvSpPr>
        <p:spPr>
          <a:xfrm>
            <a:off x="2689011" y="6681808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62" name="Straight Connector 261"/>
          <p:cNvCxnSpPr>
            <a:stCxn id="252" idx="6"/>
          </p:cNvCxnSpPr>
          <p:nvPr/>
        </p:nvCxnSpPr>
        <p:spPr>
          <a:xfrm>
            <a:off x="2372686" y="6700945"/>
            <a:ext cx="316325" cy="426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2110743" y="616653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>
            <a:stCxn id="252" idx="0"/>
            <a:endCxn id="263" idx="4"/>
          </p:cNvCxnSpPr>
          <p:nvPr/>
        </p:nvCxnSpPr>
        <p:spPr>
          <a:xfrm flipH="1" flipV="1">
            <a:off x="2163919" y="6307361"/>
            <a:ext cx="69493" cy="247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Oval 264"/>
          <p:cNvSpPr/>
          <p:nvPr/>
        </p:nvSpPr>
        <p:spPr>
          <a:xfrm>
            <a:off x="2233412" y="7792412"/>
            <a:ext cx="302844" cy="33446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2002293" y="8353003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67" name="Straight Connector 266"/>
          <p:cNvCxnSpPr>
            <a:stCxn id="265" idx="3"/>
            <a:endCxn id="266" idx="7"/>
          </p:cNvCxnSpPr>
          <p:nvPr/>
        </p:nvCxnSpPr>
        <p:spPr>
          <a:xfrm flipH="1">
            <a:off x="2093069" y="8077892"/>
            <a:ext cx="184693" cy="295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Oval 267"/>
          <p:cNvSpPr/>
          <p:nvPr/>
        </p:nvSpPr>
        <p:spPr>
          <a:xfrm>
            <a:off x="1860074" y="792608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69" name="Straight Connector 268"/>
          <p:cNvCxnSpPr>
            <a:stCxn id="265" idx="2"/>
            <a:endCxn id="268" idx="6"/>
          </p:cNvCxnSpPr>
          <p:nvPr/>
        </p:nvCxnSpPr>
        <p:spPr>
          <a:xfrm flipH="1">
            <a:off x="1966425" y="7959642"/>
            <a:ext cx="266987" cy="36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Oval 269"/>
          <p:cNvSpPr/>
          <p:nvPr/>
        </p:nvSpPr>
        <p:spPr>
          <a:xfrm>
            <a:off x="2836842" y="7911963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71" name="Straight Connector 270"/>
          <p:cNvCxnSpPr>
            <a:stCxn id="265" idx="6"/>
            <a:endCxn id="270" idx="2"/>
          </p:cNvCxnSpPr>
          <p:nvPr/>
        </p:nvCxnSpPr>
        <p:spPr>
          <a:xfrm>
            <a:off x="2536255" y="7959643"/>
            <a:ext cx="300587" cy="22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Oval 271"/>
          <p:cNvSpPr/>
          <p:nvPr/>
        </p:nvSpPr>
        <p:spPr>
          <a:xfrm>
            <a:off x="2275583" y="7468993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73" name="Straight Connector 272"/>
          <p:cNvCxnSpPr>
            <a:stCxn id="265" idx="0"/>
            <a:endCxn id="272" idx="4"/>
          </p:cNvCxnSpPr>
          <p:nvPr/>
        </p:nvCxnSpPr>
        <p:spPr>
          <a:xfrm flipH="1" flipV="1">
            <a:off x="2328759" y="7609820"/>
            <a:ext cx="56075" cy="182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Oval 273"/>
          <p:cNvSpPr/>
          <p:nvPr/>
        </p:nvSpPr>
        <p:spPr>
          <a:xfrm>
            <a:off x="3176704" y="8239625"/>
            <a:ext cx="263525" cy="26757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3555834" y="870733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>
            <a:stCxn id="275" idx="5"/>
          </p:cNvCxnSpPr>
          <p:nvPr/>
        </p:nvCxnSpPr>
        <p:spPr>
          <a:xfrm>
            <a:off x="3343128" y="8493829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Oval 276"/>
          <p:cNvSpPr/>
          <p:nvPr/>
        </p:nvSpPr>
        <p:spPr>
          <a:xfrm>
            <a:off x="2943193" y="868931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78" name="Straight Connector 277"/>
          <p:cNvCxnSpPr>
            <a:stCxn id="274" idx="3"/>
            <a:endCxn id="277" idx="7"/>
          </p:cNvCxnSpPr>
          <p:nvPr/>
        </p:nvCxnSpPr>
        <p:spPr>
          <a:xfrm flipH="1">
            <a:off x="3033969" y="8468016"/>
            <a:ext cx="181327" cy="2419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Oval 278"/>
          <p:cNvSpPr/>
          <p:nvPr/>
        </p:nvSpPr>
        <p:spPr>
          <a:xfrm>
            <a:off x="3756555" y="834198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80" name="Straight Connector 279"/>
          <p:cNvCxnSpPr>
            <a:stCxn id="274" idx="6"/>
          </p:cNvCxnSpPr>
          <p:nvPr/>
        </p:nvCxnSpPr>
        <p:spPr>
          <a:xfrm>
            <a:off x="3440229" y="8373413"/>
            <a:ext cx="316326" cy="30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3342635" y="787859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>
            <a:stCxn id="274" idx="0"/>
            <a:endCxn id="281" idx="4"/>
          </p:cNvCxnSpPr>
          <p:nvPr/>
        </p:nvCxnSpPr>
        <p:spPr>
          <a:xfrm flipV="1">
            <a:off x="3308467" y="8019417"/>
            <a:ext cx="87344" cy="220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>
            <a:stCxn id="265" idx="5"/>
            <a:endCxn id="284" idx="1"/>
          </p:cNvCxnSpPr>
          <p:nvPr/>
        </p:nvCxnSpPr>
        <p:spPr>
          <a:xfrm>
            <a:off x="2491905" y="8077891"/>
            <a:ext cx="159505" cy="2497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" name="Oval 283"/>
          <p:cNvSpPr/>
          <p:nvPr/>
        </p:nvSpPr>
        <p:spPr>
          <a:xfrm>
            <a:off x="2635835" y="8307022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85" name="Straight Connector 284"/>
          <p:cNvCxnSpPr>
            <a:stCxn id="272" idx="0"/>
            <a:endCxn id="253" idx="3"/>
          </p:cNvCxnSpPr>
          <p:nvPr/>
        </p:nvCxnSpPr>
        <p:spPr>
          <a:xfrm flipV="1">
            <a:off x="2328760" y="7167362"/>
            <a:ext cx="175105" cy="3016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>
            <a:stCxn id="272" idx="1"/>
            <a:endCxn id="252" idx="3"/>
          </p:cNvCxnSpPr>
          <p:nvPr/>
        </p:nvCxnSpPr>
        <p:spPr>
          <a:xfrm flipH="1" flipV="1">
            <a:off x="2134930" y="6804242"/>
            <a:ext cx="156228" cy="6853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stCxn id="253" idx="6"/>
            <a:endCxn id="250" idx="2"/>
          </p:cNvCxnSpPr>
          <p:nvPr/>
        </p:nvCxnSpPr>
        <p:spPr>
          <a:xfrm>
            <a:off x="2594640" y="7117573"/>
            <a:ext cx="496872" cy="1215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>
            <a:stCxn id="265" idx="7"/>
            <a:endCxn id="222" idx="2"/>
          </p:cNvCxnSpPr>
          <p:nvPr/>
        </p:nvCxnSpPr>
        <p:spPr>
          <a:xfrm flipV="1">
            <a:off x="2491905" y="7501967"/>
            <a:ext cx="894534" cy="3394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274" idx="7"/>
            <a:endCxn id="220" idx="2"/>
          </p:cNvCxnSpPr>
          <p:nvPr/>
        </p:nvCxnSpPr>
        <p:spPr>
          <a:xfrm flipV="1">
            <a:off x="3401637" y="7501967"/>
            <a:ext cx="738234" cy="7768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>
            <a:endCxn id="219" idx="4"/>
          </p:cNvCxnSpPr>
          <p:nvPr/>
        </p:nvCxnSpPr>
        <p:spPr>
          <a:xfrm flipV="1">
            <a:off x="3438942" y="7272306"/>
            <a:ext cx="362884" cy="5927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>
            <a:stCxn id="274" idx="1"/>
            <a:endCxn id="265" idx="5"/>
          </p:cNvCxnSpPr>
          <p:nvPr/>
        </p:nvCxnSpPr>
        <p:spPr>
          <a:xfrm flipH="1" flipV="1">
            <a:off x="2491905" y="8077892"/>
            <a:ext cx="723391" cy="2009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Oval 291"/>
          <p:cNvSpPr/>
          <p:nvPr/>
        </p:nvSpPr>
        <p:spPr>
          <a:xfrm>
            <a:off x="4679715" y="6983206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93" name="Straight Connector 292"/>
          <p:cNvCxnSpPr>
            <a:stCxn id="221" idx="6"/>
            <a:endCxn id="292" idx="2"/>
          </p:cNvCxnSpPr>
          <p:nvPr/>
        </p:nvCxnSpPr>
        <p:spPr>
          <a:xfrm>
            <a:off x="4347773" y="6945295"/>
            <a:ext cx="331942" cy="1083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Oval 293"/>
          <p:cNvSpPr/>
          <p:nvPr/>
        </p:nvSpPr>
        <p:spPr>
          <a:xfrm>
            <a:off x="4890394" y="7288257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95" name="Straight Connector 294"/>
          <p:cNvCxnSpPr>
            <a:stCxn id="292" idx="5"/>
            <a:endCxn id="294" idx="1"/>
          </p:cNvCxnSpPr>
          <p:nvPr/>
        </p:nvCxnSpPr>
        <p:spPr>
          <a:xfrm>
            <a:off x="4770491" y="7103409"/>
            <a:ext cx="135478" cy="2054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" name="Oval 295"/>
          <p:cNvSpPr/>
          <p:nvPr/>
        </p:nvSpPr>
        <p:spPr>
          <a:xfrm>
            <a:off x="8699957" y="6205279"/>
            <a:ext cx="302592" cy="31623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97" name="Oval 296"/>
          <p:cNvSpPr/>
          <p:nvPr/>
        </p:nvSpPr>
        <p:spPr>
          <a:xfrm>
            <a:off x="9163340" y="6680761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98" name="Oval 297"/>
          <p:cNvSpPr/>
          <p:nvPr/>
        </p:nvSpPr>
        <p:spPr>
          <a:xfrm>
            <a:off x="9264891" y="612408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99" name="Oval 298"/>
          <p:cNvSpPr/>
          <p:nvPr/>
        </p:nvSpPr>
        <p:spPr>
          <a:xfrm>
            <a:off x="8409908" y="6680761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00" name="Oval 299"/>
          <p:cNvSpPr/>
          <p:nvPr/>
        </p:nvSpPr>
        <p:spPr>
          <a:xfrm>
            <a:off x="8446836" y="597825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01" name="Oval 300"/>
          <p:cNvSpPr/>
          <p:nvPr/>
        </p:nvSpPr>
        <p:spPr>
          <a:xfrm>
            <a:off x="8143163" y="5995012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02" name="Straight Connector 301"/>
          <p:cNvCxnSpPr/>
          <p:nvPr/>
        </p:nvCxnSpPr>
        <p:spPr>
          <a:xfrm flipV="1">
            <a:off x="8249515" y="6048669"/>
            <a:ext cx="197323" cy="1675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>
            <a:stCxn id="296" idx="1"/>
          </p:cNvCxnSpPr>
          <p:nvPr/>
        </p:nvCxnSpPr>
        <p:spPr>
          <a:xfrm flipH="1" flipV="1">
            <a:off x="8537614" y="6098459"/>
            <a:ext cx="206657" cy="15313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>
            <a:stCxn id="296" idx="7"/>
          </p:cNvCxnSpPr>
          <p:nvPr/>
        </p:nvCxnSpPr>
        <p:spPr>
          <a:xfrm flipV="1">
            <a:off x="8958237" y="6194504"/>
            <a:ext cx="306655" cy="5708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>
            <a:off x="8950635" y="6467258"/>
            <a:ext cx="228279" cy="23412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>
            <a:stCxn id="296" idx="3"/>
          </p:cNvCxnSpPr>
          <p:nvPr/>
        </p:nvCxnSpPr>
        <p:spPr>
          <a:xfrm flipH="1">
            <a:off x="8500687" y="6475202"/>
            <a:ext cx="243584" cy="22618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" name="Oval 306"/>
          <p:cNvSpPr/>
          <p:nvPr/>
        </p:nvSpPr>
        <p:spPr>
          <a:xfrm>
            <a:off x="9002550" y="8447848"/>
            <a:ext cx="249758" cy="26462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08" name="Oval 307"/>
          <p:cNvSpPr/>
          <p:nvPr/>
        </p:nvSpPr>
        <p:spPr>
          <a:xfrm>
            <a:off x="9396789" y="8801303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09" name="Oval 308"/>
          <p:cNvSpPr/>
          <p:nvPr/>
        </p:nvSpPr>
        <p:spPr>
          <a:xfrm>
            <a:off x="9514649" y="831504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10" name="Oval 309"/>
          <p:cNvSpPr/>
          <p:nvPr/>
        </p:nvSpPr>
        <p:spPr>
          <a:xfrm>
            <a:off x="8677500" y="8801411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11" name="Oval 310"/>
          <p:cNvSpPr/>
          <p:nvPr/>
        </p:nvSpPr>
        <p:spPr>
          <a:xfrm>
            <a:off x="8696594" y="8169212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12" name="Oval 311"/>
          <p:cNvSpPr/>
          <p:nvPr/>
        </p:nvSpPr>
        <p:spPr>
          <a:xfrm>
            <a:off x="8791446" y="7792412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13" name="Oval 312"/>
          <p:cNvSpPr/>
          <p:nvPr/>
        </p:nvSpPr>
        <p:spPr>
          <a:xfrm>
            <a:off x="8392921" y="818596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14" name="Straight Connector 313"/>
          <p:cNvCxnSpPr>
            <a:stCxn id="311" idx="7"/>
            <a:endCxn id="312" idx="4"/>
          </p:cNvCxnSpPr>
          <p:nvPr/>
        </p:nvCxnSpPr>
        <p:spPr>
          <a:xfrm flipV="1">
            <a:off x="8787370" y="7933239"/>
            <a:ext cx="57252" cy="25659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 flipV="1">
            <a:off x="8499273" y="8239625"/>
            <a:ext cx="197323" cy="1675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>
            <a:stCxn id="307" idx="1"/>
          </p:cNvCxnSpPr>
          <p:nvPr/>
        </p:nvCxnSpPr>
        <p:spPr>
          <a:xfrm flipH="1" flipV="1">
            <a:off x="8787372" y="8289415"/>
            <a:ext cx="251755" cy="19718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>
            <a:stCxn id="307" idx="7"/>
          </p:cNvCxnSpPr>
          <p:nvPr/>
        </p:nvCxnSpPr>
        <p:spPr>
          <a:xfrm flipV="1">
            <a:off x="9215731" y="8385461"/>
            <a:ext cx="298918" cy="10114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>
            <a:endCxn id="308" idx="1"/>
          </p:cNvCxnSpPr>
          <p:nvPr/>
        </p:nvCxnSpPr>
        <p:spPr>
          <a:xfrm>
            <a:off x="9200393" y="8658214"/>
            <a:ext cx="211972" cy="16371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>
            <a:stCxn id="307" idx="3"/>
            <a:endCxn id="310" idx="7"/>
          </p:cNvCxnSpPr>
          <p:nvPr/>
        </p:nvCxnSpPr>
        <p:spPr>
          <a:xfrm flipH="1">
            <a:off x="8768278" y="8673718"/>
            <a:ext cx="270849" cy="14831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0" name="Oval 319"/>
          <p:cNvSpPr/>
          <p:nvPr/>
        </p:nvSpPr>
        <p:spPr>
          <a:xfrm>
            <a:off x="9567824" y="6410165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21" name="Straight Connector 320"/>
          <p:cNvCxnSpPr>
            <a:stCxn id="297" idx="7"/>
            <a:endCxn id="320" idx="3"/>
          </p:cNvCxnSpPr>
          <p:nvPr/>
        </p:nvCxnSpPr>
        <p:spPr>
          <a:xfrm flipV="1">
            <a:off x="9254117" y="6505207"/>
            <a:ext cx="329283" cy="19617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>
            <a:stCxn id="298" idx="5"/>
            <a:endCxn id="320" idx="1"/>
          </p:cNvCxnSpPr>
          <p:nvPr/>
        </p:nvCxnSpPr>
        <p:spPr>
          <a:xfrm>
            <a:off x="9355667" y="6244292"/>
            <a:ext cx="227732" cy="18218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>
            <a:stCxn id="296" idx="4"/>
            <a:endCxn id="312" idx="0"/>
          </p:cNvCxnSpPr>
          <p:nvPr/>
        </p:nvCxnSpPr>
        <p:spPr>
          <a:xfrm flipH="1">
            <a:off x="8844622" y="6521514"/>
            <a:ext cx="6632" cy="127089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stCxn id="236" idx="4"/>
            <a:endCxn id="313" idx="0"/>
          </p:cNvCxnSpPr>
          <p:nvPr/>
        </p:nvCxnSpPr>
        <p:spPr>
          <a:xfrm>
            <a:off x="8359619" y="7752250"/>
            <a:ext cx="86478" cy="43371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5" name="Oval 324"/>
          <p:cNvSpPr/>
          <p:nvPr/>
        </p:nvSpPr>
        <p:spPr>
          <a:xfrm>
            <a:off x="9220031" y="751684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26" name="Straight Connector 325"/>
          <p:cNvCxnSpPr>
            <a:stCxn id="325" idx="3"/>
            <a:endCxn id="307" idx="0"/>
          </p:cNvCxnSpPr>
          <p:nvPr/>
        </p:nvCxnSpPr>
        <p:spPr>
          <a:xfrm flipH="1">
            <a:off x="9127429" y="7637042"/>
            <a:ext cx="108177" cy="81080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stCxn id="235" idx="6"/>
            <a:endCxn id="325" idx="1"/>
          </p:cNvCxnSpPr>
          <p:nvPr/>
        </p:nvCxnSpPr>
        <p:spPr>
          <a:xfrm>
            <a:off x="8145654" y="7266932"/>
            <a:ext cx="1089953" cy="27053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" name="Oval 327"/>
          <p:cNvSpPr/>
          <p:nvPr/>
        </p:nvSpPr>
        <p:spPr>
          <a:xfrm>
            <a:off x="9925973" y="7239141"/>
            <a:ext cx="220415" cy="21068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29" name="Straight Connector 328"/>
          <p:cNvCxnSpPr>
            <a:stCxn id="325" idx="6"/>
            <a:endCxn id="328" idx="2"/>
          </p:cNvCxnSpPr>
          <p:nvPr/>
        </p:nvCxnSpPr>
        <p:spPr>
          <a:xfrm flipV="1">
            <a:off x="9326383" y="7344485"/>
            <a:ext cx="599590" cy="24276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0" name="Oval 329"/>
          <p:cNvSpPr/>
          <p:nvPr/>
        </p:nvSpPr>
        <p:spPr>
          <a:xfrm>
            <a:off x="10148996" y="6905451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31" name="Straight Connector 330"/>
          <p:cNvCxnSpPr>
            <a:stCxn id="328" idx="0"/>
            <a:endCxn id="330" idx="3"/>
          </p:cNvCxnSpPr>
          <p:nvPr/>
        </p:nvCxnSpPr>
        <p:spPr>
          <a:xfrm flipV="1">
            <a:off x="10036181" y="7000494"/>
            <a:ext cx="128390" cy="23864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2" name="Oval 331"/>
          <p:cNvSpPr/>
          <p:nvPr/>
        </p:nvSpPr>
        <p:spPr>
          <a:xfrm>
            <a:off x="9984284" y="7786907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33" name="Straight Connector 332"/>
          <p:cNvCxnSpPr>
            <a:stCxn id="328" idx="4"/>
            <a:endCxn id="332" idx="0"/>
          </p:cNvCxnSpPr>
          <p:nvPr/>
        </p:nvCxnSpPr>
        <p:spPr>
          <a:xfrm>
            <a:off x="10036181" y="7449830"/>
            <a:ext cx="1279" cy="33707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>
            <a:stCxn id="328" idx="1"/>
            <a:endCxn id="335" idx="5"/>
          </p:cNvCxnSpPr>
          <p:nvPr/>
        </p:nvCxnSpPr>
        <p:spPr>
          <a:xfrm flipH="1" flipV="1">
            <a:off x="9737303" y="7003960"/>
            <a:ext cx="220949" cy="26603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5" name="Oval 334"/>
          <p:cNvSpPr/>
          <p:nvPr/>
        </p:nvSpPr>
        <p:spPr>
          <a:xfrm>
            <a:off x="9646526" y="6908918"/>
            <a:ext cx="106351" cy="11135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36" name="Oval 335"/>
          <p:cNvSpPr/>
          <p:nvPr/>
        </p:nvSpPr>
        <p:spPr>
          <a:xfrm>
            <a:off x="3176704" y="5773256"/>
            <a:ext cx="278548" cy="29217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37" name="Oval 336"/>
          <p:cNvSpPr/>
          <p:nvPr/>
        </p:nvSpPr>
        <p:spPr>
          <a:xfrm>
            <a:off x="2595289" y="602587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38" name="Oval 337"/>
          <p:cNvSpPr/>
          <p:nvPr/>
        </p:nvSpPr>
        <p:spPr>
          <a:xfrm>
            <a:off x="2790669" y="631893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39" name="Oval 338"/>
          <p:cNvSpPr/>
          <p:nvPr/>
        </p:nvSpPr>
        <p:spPr>
          <a:xfrm>
            <a:off x="3665975" y="633457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40" name="Oval 339"/>
          <p:cNvSpPr/>
          <p:nvPr/>
        </p:nvSpPr>
        <p:spPr>
          <a:xfrm>
            <a:off x="4150521" y="613530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41" name="Oval 340"/>
          <p:cNvSpPr/>
          <p:nvPr/>
        </p:nvSpPr>
        <p:spPr>
          <a:xfrm>
            <a:off x="4130983" y="7932713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42" name="Oval 341"/>
          <p:cNvSpPr/>
          <p:nvPr/>
        </p:nvSpPr>
        <p:spPr>
          <a:xfrm>
            <a:off x="4263845" y="8378168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43" name="Straight Connector 342"/>
          <p:cNvCxnSpPr>
            <a:stCxn id="255" idx="3"/>
            <a:endCxn id="341" idx="7"/>
          </p:cNvCxnSpPr>
          <p:nvPr/>
        </p:nvCxnSpPr>
        <p:spPr>
          <a:xfrm flipH="1">
            <a:off x="4221759" y="7766283"/>
            <a:ext cx="150433" cy="1870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>
            <a:stCxn id="341" idx="4"/>
            <a:endCxn id="342" idx="0"/>
          </p:cNvCxnSpPr>
          <p:nvPr/>
        </p:nvCxnSpPr>
        <p:spPr>
          <a:xfrm>
            <a:off x="4184159" y="8073540"/>
            <a:ext cx="132862" cy="3046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>
            <a:stCxn id="279" idx="6"/>
            <a:endCxn id="342" idx="2"/>
          </p:cNvCxnSpPr>
          <p:nvPr/>
        </p:nvCxnSpPr>
        <p:spPr>
          <a:xfrm>
            <a:off x="3862906" y="8412394"/>
            <a:ext cx="400939" cy="361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>
            <a:stCxn id="263" idx="6"/>
            <a:endCxn id="337" idx="2"/>
          </p:cNvCxnSpPr>
          <p:nvPr/>
        </p:nvCxnSpPr>
        <p:spPr>
          <a:xfrm flipV="1">
            <a:off x="2217094" y="6096293"/>
            <a:ext cx="378195" cy="1406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>
            <a:stCxn id="338" idx="0"/>
            <a:endCxn id="337" idx="5"/>
          </p:cNvCxnSpPr>
          <p:nvPr/>
        </p:nvCxnSpPr>
        <p:spPr>
          <a:xfrm flipH="1" flipV="1">
            <a:off x="2686065" y="6146082"/>
            <a:ext cx="157780" cy="1728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>
            <a:endCxn id="336" idx="4"/>
          </p:cNvCxnSpPr>
          <p:nvPr/>
        </p:nvCxnSpPr>
        <p:spPr>
          <a:xfrm flipV="1">
            <a:off x="3308467" y="6065426"/>
            <a:ext cx="7511" cy="3447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/>
          <p:cNvCxnSpPr>
            <a:stCxn id="339" idx="1"/>
            <a:endCxn id="336" idx="5"/>
          </p:cNvCxnSpPr>
          <p:nvPr/>
        </p:nvCxnSpPr>
        <p:spPr>
          <a:xfrm flipH="1" flipV="1">
            <a:off x="3414460" y="6022639"/>
            <a:ext cx="267090" cy="3325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>
            <a:stCxn id="340" idx="4"/>
            <a:endCxn id="223" idx="7"/>
          </p:cNvCxnSpPr>
          <p:nvPr/>
        </p:nvCxnSpPr>
        <p:spPr>
          <a:xfrm flipH="1">
            <a:off x="4050158" y="6276136"/>
            <a:ext cx="153539" cy="2379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Oval 350"/>
          <p:cNvSpPr/>
          <p:nvPr/>
        </p:nvSpPr>
        <p:spPr>
          <a:xfrm>
            <a:off x="8932776" y="5771473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52" name="Straight Connector 351"/>
          <p:cNvCxnSpPr>
            <a:stCxn id="296" idx="0"/>
            <a:endCxn id="351" idx="3"/>
          </p:cNvCxnSpPr>
          <p:nvPr/>
        </p:nvCxnSpPr>
        <p:spPr>
          <a:xfrm flipV="1">
            <a:off x="8851253" y="5891676"/>
            <a:ext cx="97098" cy="313603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Oval 352"/>
          <p:cNvSpPr/>
          <p:nvPr/>
        </p:nvSpPr>
        <p:spPr>
          <a:xfrm>
            <a:off x="7791146" y="8253150"/>
            <a:ext cx="249758" cy="26462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54" name="Oval 353"/>
          <p:cNvSpPr/>
          <p:nvPr/>
        </p:nvSpPr>
        <p:spPr>
          <a:xfrm>
            <a:off x="7537440" y="859393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55" name="Oval 354"/>
          <p:cNvSpPr/>
          <p:nvPr/>
        </p:nvSpPr>
        <p:spPr>
          <a:xfrm>
            <a:off x="7339444" y="795972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56" name="Oval 355"/>
          <p:cNvSpPr/>
          <p:nvPr/>
        </p:nvSpPr>
        <p:spPr>
          <a:xfrm>
            <a:off x="8850121" y="864316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57" name="Oval 356"/>
          <p:cNvSpPr/>
          <p:nvPr/>
        </p:nvSpPr>
        <p:spPr>
          <a:xfrm>
            <a:off x="8156347" y="884815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58" name="Straight Connector 357"/>
          <p:cNvCxnSpPr>
            <a:stCxn id="313" idx="2"/>
            <a:endCxn id="353" idx="6"/>
          </p:cNvCxnSpPr>
          <p:nvPr/>
        </p:nvCxnSpPr>
        <p:spPr>
          <a:xfrm flipH="1">
            <a:off x="8040904" y="8256382"/>
            <a:ext cx="352017" cy="12907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/>
          <p:cNvCxnSpPr>
            <a:stCxn id="353" idx="5"/>
            <a:endCxn id="357" idx="0"/>
          </p:cNvCxnSpPr>
          <p:nvPr/>
        </p:nvCxnSpPr>
        <p:spPr>
          <a:xfrm>
            <a:off x="8004328" y="8479019"/>
            <a:ext cx="205195" cy="36914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>
            <a:stCxn id="354" idx="7"/>
            <a:endCxn id="353" idx="3"/>
          </p:cNvCxnSpPr>
          <p:nvPr/>
        </p:nvCxnSpPr>
        <p:spPr>
          <a:xfrm flipV="1">
            <a:off x="7628216" y="8479019"/>
            <a:ext cx="199506" cy="135543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/>
          <p:cNvCxnSpPr>
            <a:stCxn id="355" idx="5"/>
            <a:endCxn id="353" idx="1"/>
          </p:cNvCxnSpPr>
          <p:nvPr/>
        </p:nvCxnSpPr>
        <p:spPr>
          <a:xfrm>
            <a:off x="7430220" y="8079928"/>
            <a:ext cx="397502" cy="21197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>
            <a:endCxn id="241" idx="1"/>
          </p:cNvCxnSpPr>
          <p:nvPr/>
        </p:nvCxnSpPr>
        <p:spPr>
          <a:xfrm>
            <a:off x="4263845" y="6205279"/>
            <a:ext cx="3176086" cy="411472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3" name="Straight Connector 362"/>
          <p:cNvCxnSpPr>
            <a:stCxn id="223" idx="6"/>
            <a:endCxn id="242" idx="1"/>
          </p:cNvCxnSpPr>
          <p:nvPr/>
        </p:nvCxnSpPr>
        <p:spPr>
          <a:xfrm>
            <a:off x="4065733" y="6563827"/>
            <a:ext cx="3236111" cy="382476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5" name="Straight Connector 364"/>
          <p:cNvCxnSpPr>
            <a:stCxn id="255" idx="6"/>
            <a:endCxn id="238" idx="1"/>
          </p:cNvCxnSpPr>
          <p:nvPr/>
        </p:nvCxnSpPr>
        <p:spPr>
          <a:xfrm flipV="1">
            <a:off x="4462968" y="7632050"/>
            <a:ext cx="3105621" cy="84444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8" name="Straight Connector 367"/>
          <p:cNvCxnSpPr>
            <a:stCxn id="275" idx="6"/>
            <a:endCxn id="357" idx="2"/>
          </p:cNvCxnSpPr>
          <p:nvPr/>
        </p:nvCxnSpPr>
        <p:spPr>
          <a:xfrm>
            <a:off x="3662185" y="8777746"/>
            <a:ext cx="4494162" cy="140827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0" name="Oval 369"/>
          <p:cNvSpPr/>
          <p:nvPr/>
        </p:nvSpPr>
        <p:spPr>
          <a:xfrm>
            <a:off x="1514509" y="548924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1" name="Oval 370"/>
          <p:cNvSpPr/>
          <p:nvPr/>
        </p:nvSpPr>
        <p:spPr>
          <a:xfrm>
            <a:off x="1115833" y="7882923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2" name="Oval 371"/>
          <p:cNvSpPr/>
          <p:nvPr/>
        </p:nvSpPr>
        <p:spPr>
          <a:xfrm>
            <a:off x="1102137" y="701738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3" name="Oval 372"/>
          <p:cNvSpPr/>
          <p:nvPr/>
        </p:nvSpPr>
        <p:spPr>
          <a:xfrm>
            <a:off x="2264777" y="527800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4" name="Oval 373"/>
          <p:cNvSpPr/>
          <p:nvPr/>
        </p:nvSpPr>
        <p:spPr>
          <a:xfrm>
            <a:off x="1153100" y="630736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5" name="Oval 374"/>
          <p:cNvSpPr/>
          <p:nvPr/>
        </p:nvSpPr>
        <p:spPr>
          <a:xfrm>
            <a:off x="1009482" y="571205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6" name="Oval 375"/>
          <p:cNvSpPr/>
          <p:nvPr/>
        </p:nvSpPr>
        <p:spPr>
          <a:xfrm>
            <a:off x="3031965" y="498888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7" name="Oval 376"/>
          <p:cNvSpPr/>
          <p:nvPr/>
        </p:nvSpPr>
        <p:spPr>
          <a:xfrm>
            <a:off x="1460819" y="912876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8" name="Oval 377"/>
          <p:cNvSpPr/>
          <p:nvPr/>
        </p:nvSpPr>
        <p:spPr>
          <a:xfrm>
            <a:off x="1628709" y="856659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9" name="Oval 378"/>
          <p:cNvSpPr/>
          <p:nvPr/>
        </p:nvSpPr>
        <p:spPr>
          <a:xfrm>
            <a:off x="903131" y="857557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80" name="Oval 379"/>
          <p:cNvSpPr/>
          <p:nvPr/>
        </p:nvSpPr>
        <p:spPr>
          <a:xfrm>
            <a:off x="3072324" y="938445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81" name="Oval 380"/>
          <p:cNvSpPr/>
          <p:nvPr/>
        </p:nvSpPr>
        <p:spPr>
          <a:xfrm>
            <a:off x="4779970" y="5641643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82" name="Oval 381"/>
          <p:cNvSpPr/>
          <p:nvPr/>
        </p:nvSpPr>
        <p:spPr>
          <a:xfrm>
            <a:off x="3852998" y="541883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83" name="Oval 382"/>
          <p:cNvSpPr/>
          <p:nvPr/>
        </p:nvSpPr>
        <p:spPr>
          <a:xfrm>
            <a:off x="3823498" y="491846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84" name="Oval 383"/>
          <p:cNvSpPr/>
          <p:nvPr/>
        </p:nvSpPr>
        <p:spPr>
          <a:xfrm>
            <a:off x="4637763" y="522326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85" name="Oval 384"/>
          <p:cNvSpPr/>
          <p:nvPr/>
        </p:nvSpPr>
        <p:spPr>
          <a:xfrm>
            <a:off x="3732722" y="932902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86" name="Oval 385"/>
          <p:cNvSpPr/>
          <p:nvPr/>
        </p:nvSpPr>
        <p:spPr>
          <a:xfrm>
            <a:off x="4084692" y="914144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87" name="Oval 386"/>
          <p:cNvSpPr/>
          <p:nvPr/>
        </p:nvSpPr>
        <p:spPr>
          <a:xfrm>
            <a:off x="2361307" y="925861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88" name="Straight Connector 387"/>
          <p:cNvCxnSpPr>
            <a:stCxn id="374" idx="1"/>
            <a:endCxn id="375" idx="4"/>
          </p:cNvCxnSpPr>
          <p:nvPr/>
        </p:nvCxnSpPr>
        <p:spPr>
          <a:xfrm flipH="1" flipV="1">
            <a:off x="1062658" y="5852884"/>
            <a:ext cx="106017" cy="4751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/>
          <p:cNvCxnSpPr>
            <a:stCxn id="252" idx="2"/>
            <a:endCxn id="374" idx="5"/>
          </p:cNvCxnSpPr>
          <p:nvPr/>
        </p:nvCxnSpPr>
        <p:spPr>
          <a:xfrm flipH="1" flipV="1">
            <a:off x="1243876" y="6427564"/>
            <a:ext cx="850262" cy="2733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/>
          <p:cNvCxnSpPr>
            <a:stCxn id="259" idx="2"/>
            <a:endCxn id="372" idx="6"/>
          </p:cNvCxnSpPr>
          <p:nvPr/>
        </p:nvCxnSpPr>
        <p:spPr>
          <a:xfrm flipH="1" flipV="1">
            <a:off x="1208488" y="7087800"/>
            <a:ext cx="667161" cy="1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stCxn id="284" idx="5"/>
            <a:endCxn id="277" idx="1"/>
          </p:cNvCxnSpPr>
          <p:nvPr/>
        </p:nvCxnSpPr>
        <p:spPr>
          <a:xfrm>
            <a:off x="2726611" y="8427225"/>
            <a:ext cx="232157" cy="2827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387" idx="1"/>
            <a:endCxn id="266" idx="4"/>
          </p:cNvCxnSpPr>
          <p:nvPr/>
        </p:nvCxnSpPr>
        <p:spPr>
          <a:xfrm flipH="1" flipV="1">
            <a:off x="2055469" y="8493830"/>
            <a:ext cx="321413" cy="7854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>
            <a:stCxn id="378" idx="2"/>
            <a:endCxn id="379" idx="6"/>
          </p:cNvCxnSpPr>
          <p:nvPr/>
        </p:nvCxnSpPr>
        <p:spPr>
          <a:xfrm flipH="1">
            <a:off x="1009482" y="8637010"/>
            <a:ext cx="619227" cy="89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>
            <a:stCxn id="266" idx="2"/>
            <a:endCxn id="378" idx="7"/>
          </p:cNvCxnSpPr>
          <p:nvPr/>
        </p:nvCxnSpPr>
        <p:spPr>
          <a:xfrm flipH="1">
            <a:off x="1719485" y="8423417"/>
            <a:ext cx="282808" cy="1638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>
            <a:stCxn id="268" idx="2"/>
            <a:endCxn id="371" idx="6"/>
          </p:cNvCxnSpPr>
          <p:nvPr/>
        </p:nvCxnSpPr>
        <p:spPr>
          <a:xfrm flipH="1" flipV="1">
            <a:off x="1222184" y="7953337"/>
            <a:ext cx="637890" cy="431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>
            <a:stCxn id="387" idx="7"/>
            <a:endCxn id="277" idx="3"/>
          </p:cNvCxnSpPr>
          <p:nvPr/>
        </p:nvCxnSpPr>
        <p:spPr>
          <a:xfrm flipV="1">
            <a:off x="2452083" y="8809518"/>
            <a:ext cx="506685" cy="4697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/>
          <p:cNvCxnSpPr>
            <a:stCxn id="377" idx="0"/>
            <a:endCxn id="378" idx="4"/>
          </p:cNvCxnSpPr>
          <p:nvPr/>
        </p:nvCxnSpPr>
        <p:spPr>
          <a:xfrm flipV="1">
            <a:off x="1513995" y="8707423"/>
            <a:ext cx="167890" cy="4213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>
            <a:stCxn id="386" idx="1"/>
            <a:endCxn id="275" idx="5"/>
          </p:cNvCxnSpPr>
          <p:nvPr/>
        </p:nvCxnSpPr>
        <p:spPr>
          <a:xfrm flipH="1" flipV="1">
            <a:off x="3646610" y="8827535"/>
            <a:ext cx="453657" cy="3345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/>
          <p:cNvCxnSpPr>
            <a:stCxn id="385" idx="1"/>
            <a:endCxn id="275" idx="4"/>
          </p:cNvCxnSpPr>
          <p:nvPr/>
        </p:nvCxnSpPr>
        <p:spPr>
          <a:xfrm flipH="1" flipV="1">
            <a:off x="3609010" y="8848159"/>
            <a:ext cx="139287" cy="5014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Connector 425"/>
          <p:cNvCxnSpPr>
            <a:stCxn id="380" idx="0"/>
            <a:endCxn id="277" idx="4"/>
          </p:cNvCxnSpPr>
          <p:nvPr/>
        </p:nvCxnSpPr>
        <p:spPr>
          <a:xfrm flipH="1" flipV="1">
            <a:off x="2996369" y="8830142"/>
            <a:ext cx="129131" cy="5543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/>
          <p:cNvCxnSpPr>
            <a:stCxn id="336" idx="0"/>
            <a:endCxn id="376" idx="4"/>
          </p:cNvCxnSpPr>
          <p:nvPr/>
        </p:nvCxnSpPr>
        <p:spPr>
          <a:xfrm flipH="1" flipV="1">
            <a:off x="3085141" y="5129708"/>
            <a:ext cx="230837" cy="6435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>
            <a:stCxn id="337" idx="1"/>
            <a:endCxn id="373" idx="5"/>
          </p:cNvCxnSpPr>
          <p:nvPr/>
        </p:nvCxnSpPr>
        <p:spPr>
          <a:xfrm flipH="1" flipV="1">
            <a:off x="2355553" y="5398209"/>
            <a:ext cx="255311" cy="6482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/>
          <p:cNvCxnSpPr>
            <a:stCxn id="263" idx="1"/>
            <a:endCxn id="370" idx="5"/>
          </p:cNvCxnSpPr>
          <p:nvPr/>
        </p:nvCxnSpPr>
        <p:spPr>
          <a:xfrm flipH="1" flipV="1">
            <a:off x="1605285" y="5609447"/>
            <a:ext cx="521033" cy="5777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Connector 446"/>
          <p:cNvCxnSpPr>
            <a:stCxn id="382" idx="7"/>
            <a:endCxn id="384" idx="2"/>
          </p:cNvCxnSpPr>
          <p:nvPr/>
        </p:nvCxnSpPr>
        <p:spPr>
          <a:xfrm flipV="1">
            <a:off x="3943774" y="5293681"/>
            <a:ext cx="693989" cy="1457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Connector 447"/>
          <p:cNvCxnSpPr>
            <a:stCxn id="336" idx="7"/>
            <a:endCxn id="383" idx="3"/>
          </p:cNvCxnSpPr>
          <p:nvPr/>
        </p:nvCxnSpPr>
        <p:spPr>
          <a:xfrm flipV="1">
            <a:off x="3414460" y="5038670"/>
            <a:ext cx="424613" cy="7773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Connector 448"/>
          <p:cNvCxnSpPr>
            <a:stCxn id="339" idx="0"/>
            <a:endCxn id="382" idx="4"/>
          </p:cNvCxnSpPr>
          <p:nvPr/>
        </p:nvCxnSpPr>
        <p:spPr>
          <a:xfrm flipV="1">
            <a:off x="3719151" y="5559657"/>
            <a:ext cx="187023" cy="7749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Connector 456"/>
          <p:cNvCxnSpPr>
            <a:stCxn id="340" idx="7"/>
            <a:endCxn id="381" idx="3"/>
          </p:cNvCxnSpPr>
          <p:nvPr/>
        </p:nvCxnSpPr>
        <p:spPr>
          <a:xfrm flipV="1">
            <a:off x="4241297" y="5761846"/>
            <a:ext cx="554248" cy="3940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" name="Oval 459"/>
          <p:cNvSpPr/>
          <p:nvPr/>
        </p:nvSpPr>
        <p:spPr>
          <a:xfrm>
            <a:off x="7538704" y="5293681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1" name="Oval 460"/>
          <p:cNvSpPr/>
          <p:nvPr/>
        </p:nvSpPr>
        <p:spPr>
          <a:xfrm>
            <a:off x="8616187" y="5207592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2" name="Oval 461"/>
          <p:cNvSpPr/>
          <p:nvPr/>
        </p:nvSpPr>
        <p:spPr>
          <a:xfrm>
            <a:off x="7380851" y="567521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3" name="Oval 462"/>
          <p:cNvSpPr/>
          <p:nvPr/>
        </p:nvSpPr>
        <p:spPr>
          <a:xfrm>
            <a:off x="9222026" y="512725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4" name="Oval 463"/>
          <p:cNvSpPr/>
          <p:nvPr/>
        </p:nvSpPr>
        <p:spPr>
          <a:xfrm>
            <a:off x="8156347" y="515285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5" name="Oval 464"/>
          <p:cNvSpPr/>
          <p:nvPr/>
        </p:nvSpPr>
        <p:spPr>
          <a:xfrm>
            <a:off x="9785923" y="508244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6" name="Oval 465"/>
          <p:cNvSpPr/>
          <p:nvPr/>
        </p:nvSpPr>
        <p:spPr>
          <a:xfrm>
            <a:off x="10845475" y="805990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7" name="Oval 466"/>
          <p:cNvSpPr/>
          <p:nvPr/>
        </p:nvSpPr>
        <p:spPr>
          <a:xfrm>
            <a:off x="10316539" y="8532891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8" name="Oval 467"/>
          <p:cNvSpPr/>
          <p:nvPr/>
        </p:nvSpPr>
        <p:spPr>
          <a:xfrm>
            <a:off x="9108161" y="929604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9" name="Oval 468"/>
          <p:cNvSpPr/>
          <p:nvPr/>
        </p:nvSpPr>
        <p:spPr>
          <a:xfrm>
            <a:off x="9608027" y="905753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0" name="Oval 469"/>
          <p:cNvSpPr/>
          <p:nvPr/>
        </p:nvSpPr>
        <p:spPr>
          <a:xfrm>
            <a:off x="7878894" y="921185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1" name="Oval 470"/>
          <p:cNvSpPr/>
          <p:nvPr/>
        </p:nvSpPr>
        <p:spPr>
          <a:xfrm>
            <a:off x="8435091" y="935703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2" name="Oval 471"/>
          <p:cNvSpPr/>
          <p:nvPr/>
        </p:nvSpPr>
        <p:spPr>
          <a:xfrm>
            <a:off x="7353015" y="9326391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3" name="Oval 472"/>
          <p:cNvSpPr/>
          <p:nvPr/>
        </p:nvSpPr>
        <p:spPr>
          <a:xfrm>
            <a:off x="10414406" y="931403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4" name="Oval 473"/>
          <p:cNvSpPr/>
          <p:nvPr/>
        </p:nvSpPr>
        <p:spPr>
          <a:xfrm>
            <a:off x="10997875" y="748718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5" name="Oval 474"/>
          <p:cNvSpPr/>
          <p:nvPr/>
        </p:nvSpPr>
        <p:spPr>
          <a:xfrm>
            <a:off x="10653314" y="723846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6" name="Oval 475"/>
          <p:cNvSpPr/>
          <p:nvPr/>
        </p:nvSpPr>
        <p:spPr>
          <a:xfrm>
            <a:off x="10951826" y="6789962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7" name="Oval 476"/>
          <p:cNvSpPr/>
          <p:nvPr/>
        </p:nvSpPr>
        <p:spPr>
          <a:xfrm>
            <a:off x="10653314" y="637321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8" name="Oval 477"/>
          <p:cNvSpPr/>
          <p:nvPr/>
        </p:nvSpPr>
        <p:spPr>
          <a:xfrm>
            <a:off x="10087353" y="5847017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79" name="Oval 478"/>
          <p:cNvSpPr/>
          <p:nvPr/>
        </p:nvSpPr>
        <p:spPr>
          <a:xfrm>
            <a:off x="10407574" y="539820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80" name="Oval 479"/>
          <p:cNvSpPr/>
          <p:nvPr/>
        </p:nvSpPr>
        <p:spPr>
          <a:xfrm>
            <a:off x="8946347" y="488879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81" name="Straight Connector 480"/>
          <p:cNvCxnSpPr>
            <a:stCxn id="462" idx="4"/>
            <a:endCxn id="241" idx="0"/>
          </p:cNvCxnSpPr>
          <p:nvPr/>
        </p:nvCxnSpPr>
        <p:spPr>
          <a:xfrm>
            <a:off x="7434027" y="5816043"/>
            <a:ext cx="43505" cy="780084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Connector 483"/>
          <p:cNvCxnSpPr>
            <a:endCxn id="464" idx="4"/>
          </p:cNvCxnSpPr>
          <p:nvPr/>
        </p:nvCxnSpPr>
        <p:spPr>
          <a:xfrm flipV="1">
            <a:off x="8194336" y="5293681"/>
            <a:ext cx="15187" cy="68457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Connector 484"/>
          <p:cNvCxnSpPr>
            <a:stCxn id="460" idx="5"/>
          </p:cNvCxnSpPr>
          <p:nvPr/>
        </p:nvCxnSpPr>
        <p:spPr>
          <a:xfrm>
            <a:off x="7629480" y="5413884"/>
            <a:ext cx="355765" cy="164087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Connector 485"/>
          <p:cNvCxnSpPr>
            <a:stCxn id="460" idx="3"/>
            <a:endCxn id="462" idx="0"/>
          </p:cNvCxnSpPr>
          <p:nvPr/>
        </p:nvCxnSpPr>
        <p:spPr>
          <a:xfrm flipH="1">
            <a:off x="7434027" y="5413884"/>
            <a:ext cx="120252" cy="26133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Straight Connector 496"/>
          <p:cNvCxnSpPr>
            <a:stCxn id="300" idx="0"/>
            <a:endCxn id="464" idx="4"/>
          </p:cNvCxnSpPr>
          <p:nvPr/>
        </p:nvCxnSpPr>
        <p:spPr>
          <a:xfrm flipH="1" flipV="1">
            <a:off x="8209523" y="5293681"/>
            <a:ext cx="290489" cy="68457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Straight Connector 499"/>
          <p:cNvCxnSpPr>
            <a:stCxn id="351" idx="0"/>
            <a:endCxn id="461" idx="5"/>
          </p:cNvCxnSpPr>
          <p:nvPr/>
        </p:nvCxnSpPr>
        <p:spPr>
          <a:xfrm flipH="1" flipV="1">
            <a:off x="8706963" y="5327795"/>
            <a:ext cx="278989" cy="44367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Connector 503"/>
          <p:cNvCxnSpPr>
            <a:stCxn id="463" idx="6"/>
            <a:endCxn id="465" idx="2"/>
          </p:cNvCxnSpPr>
          <p:nvPr/>
        </p:nvCxnSpPr>
        <p:spPr>
          <a:xfrm flipV="1">
            <a:off x="9328377" y="5152854"/>
            <a:ext cx="457546" cy="4481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5" name="Straight Connector 504"/>
          <p:cNvCxnSpPr>
            <a:stCxn id="463" idx="1"/>
            <a:endCxn id="480" idx="5"/>
          </p:cNvCxnSpPr>
          <p:nvPr/>
        </p:nvCxnSpPr>
        <p:spPr>
          <a:xfrm flipH="1" flipV="1">
            <a:off x="9037123" y="5009001"/>
            <a:ext cx="200478" cy="13887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Connector 505"/>
          <p:cNvCxnSpPr>
            <a:stCxn id="351" idx="7"/>
            <a:endCxn id="463" idx="4"/>
          </p:cNvCxnSpPr>
          <p:nvPr/>
        </p:nvCxnSpPr>
        <p:spPr>
          <a:xfrm flipV="1">
            <a:off x="9023552" y="5268083"/>
            <a:ext cx="251650" cy="524014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Connector 506"/>
          <p:cNvCxnSpPr>
            <a:stCxn id="320" idx="7"/>
            <a:endCxn id="478" idx="3"/>
          </p:cNvCxnSpPr>
          <p:nvPr/>
        </p:nvCxnSpPr>
        <p:spPr>
          <a:xfrm flipV="1">
            <a:off x="9658600" y="5967220"/>
            <a:ext cx="444328" cy="45925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Straight Connector 516"/>
          <p:cNvCxnSpPr>
            <a:stCxn id="320" idx="6"/>
            <a:endCxn id="477" idx="2"/>
          </p:cNvCxnSpPr>
          <p:nvPr/>
        </p:nvCxnSpPr>
        <p:spPr>
          <a:xfrm flipV="1">
            <a:off x="9674175" y="6443624"/>
            <a:ext cx="979139" cy="2221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Connector 517"/>
          <p:cNvCxnSpPr>
            <a:stCxn id="351" idx="7"/>
            <a:endCxn id="480" idx="4"/>
          </p:cNvCxnSpPr>
          <p:nvPr/>
        </p:nvCxnSpPr>
        <p:spPr>
          <a:xfrm flipH="1" flipV="1">
            <a:off x="8999523" y="5029625"/>
            <a:ext cx="24029" cy="76247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Connector 523"/>
          <p:cNvCxnSpPr>
            <a:stCxn id="478" idx="7"/>
            <a:endCxn id="479" idx="3"/>
          </p:cNvCxnSpPr>
          <p:nvPr/>
        </p:nvCxnSpPr>
        <p:spPr>
          <a:xfrm flipV="1">
            <a:off x="10178129" y="5518412"/>
            <a:ext cx="245020" cy="34922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8" name="Straight Connector 527"/>
          <p:cNvCxnSpPr>
            <a:stCxn id="466" idx="0"/>
            <a:endCxn id="474" idx="4"/>
          </p:cNvCxnSpPr>
          <p:nvPr/>
        </p:nvCxnSpPr>
        <p:spPr>
          <a:xfrm flipV="1">
            <a:off x="10898651" y="7628015"/>
            <a:ext cx="152400" cy="431894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9" name="Straight Connector 528"/>
          <p:cNvCxnSpPr>
            <a:stCxn id="466" idx="2"/>
            <a:endCxn id="332" idx="4"/>
          </p:cNvCxnSpPr>
          <p:nvPr/>
        </p:nvCxnSpPr>
        <p:spPr>
          <a:xfrm flipH="1" flipV="1">
            <a:off x="10037460" y="7898257"/>
            <a:ext cx="808015" cy="23206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0" name="Straight Connector 529"/>
          <p:cNvCxnSpPr>
            <a:stCxn id="332" idx="6"/>
            <a:endCxn id="474" idx="2"/>
          </p:cNvCxnSpPr>
          <p:nvPr/>
        </p:nvCxnSpPr>
        <p:spPr>
          <a:xfrm flipV="1">
            <a:off x="10090635" y="7557602"/>
            <a:ext cx="907240" cy="28498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1" name="Straight Connector 530"/>
          <p:cNvCxnSpPr>
            <a:stCxn id="328" idx="6"/>
            <a:endCxn id="475" idx="2"/>
          </p:cNvCxnSpPr>
          <p:nvPr/>
        </p:nvCxnSpPr>
        <p:spPr>
          <a:xfrm flipV="1">
            <a:off x="10146388" y="7308880"/>
            <a:ext cx="506926" cy="3560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2" name="Straight Connector 531"/>
          <p:cNvCxnSpPr>
            <a:stCxn id="330" idx="6"/>
            <a:endCxn id="476" idx="2"/>
          </p:cNvCxnSpPr>
          <p:nvPr/>
        </p:nvCxnSpPr>
        <p:spPr>
          <a:xfrm flipV="1">
            <a:off x="10255347" y="6860376"/>
            <a:ext cx="696479" cy="10075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5" name="Straight Connector 544"/>
          <p:cNvCxnSpPr>
            <a:stCxn id="467" idx="2"/>
            <a:endCxn id="309" idx="6"/>
          </p:cNvCxnSpPr>
          <p:nvPr/>
        </p:nvCxnSpPr>
        <p:spPr>
          <a:xfrm flipH="1" flipV="1">
            <a:off x="9621000" y="8385459"/>
            <a:ext cx="695539" cy="21784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Connector 547"/>
          <p:cNvCxnSpPr>
            <a:stCxn id="310" idx="3"/>
            <a:endCxn id="471" idx="0"/>
          </p:cNvCxnSpPr>
          <p:nvPr/>
        </p:nvCxnSpPr>
        <p:spPr>
          <a:xfrm flipH="1">
            <a:off x="8488267" y="8921614"/>
            <a:ext cx="204808" cy="435421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9" name="Straight Connector 548"/>
          <p:cNvCxnSpPr>
            <a:stCxn id="310" idx="5"/>
            <a:endCxn id="468" idx="1"/>
          </p:cNvCxnSpPr>
          <p:nvPr/>
        </p:nvCxnSpPr>
        <p:spPr>
          <a:xfrm>
            <a:off x="8768276" y="8921614"/>
            <a:ext cx="355460" cy="39505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0" name="Straight Connector 549"/>
          <p:cNvCxnSpPr>
            <a:stCxn id="473" idx="1"/>
            <a:endCxn id="469" idx="6"/>
          </p:cNvCxnSpPr>
          <p:nvPr/>
        </p:nvCxnSpPr>
        <p:spPr>
          <a:xfrm flipH="1" flipV="1">
            <a:off x="9714378" y="9127953"/>
            <a:ext cx="715603" cy="20670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1" name="Straight Connector 550"/>
          <p:cNvCxnSpPr>
            <a:stCxn id="469" idx="1"/>
            <a:endCxn id="308" idx="5"/>
          </p:cNvCxnSpPr>
          <p:nvPr/>
        </p:nvCxnSpPr>
        <p:spPr>
          <a:xfrm flipH="1" flipV="1">
            <a:off x="9487565" y="8921506"/>
            <a:ext cx="136037" cy="15665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2" name="Straight Connector 561"/>
          <p:cNvCxnSpPr>
            <a:stCxn id="357" idx="3"/>
            <a:endCxn id="470" idx="7"/>
          </p:cNvCxnSpPr>
          <p:nvPr/>
        </p:nvCxnSpPr>
        <p:spPr>
          <a:xfrm flipH="1">
            <a:off x="7969670" y="8968362"/>
            <a:ext cx="202252" cy="26411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354" idx="4"/>
            <a:endCxn id="472" idx="0"/>
          </p:cNvCxnSpPr>
          <p:nvPr/>
        </p:nvCxnSpPr>
        <p:spPr>
          <a:xfrm flipH="1">
            <a:off x="7406191" y="8734765"/>
            <a:ext cx="184425" cy="59162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470" idx="2"/>
            <a:endCxn id="472" idx="6"/>
          </p:cNvCxnSpPr>
          <p:nvPr/>
        </p:nvCxnSpPr>
        <p:spPr>
          <a:xfrm flipH="1">
            <a:off x="7459366" y="9282271"/>
            <a:ext cx="419528" cy="114534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2" name="Straight Connector 571"/>
          <p:cNvCxnSpPr>
            <a:stCxn id="263" idx="5"/>
            <a:endCxn id="338" idx="2"/>
          </p:cNvCxnSpPr>
          <p:nvPr/>
        </p:nvCxnSpPr>
        <p:spPr>
          <a:xfrm>
            <a:off x="2201519" y="6286737"/>
            <a:ext cx="589150" cy="1026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5" name="Straight Connector 574"/>
          <p:cNvCxnSpPr>
            <a:stCxn id="338" idx="5"/>
            <a:endCxn id="226" idx="1"/>
          </p:cNvCxnSpPr>
          <p:nvPr/>
        </p:nvCxnSpPr>
        <p:spPr>
          <a:xfrm>
            <a:off x="2881445" y="6439137"/>
            <a:ext cx="253824" cy="32729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9" name="Straight Connector 578"/>
          <p:cNvCxnSpPr>
            <a:stCxn id="226" idx="4"/>
            <a:endCxn id="250" idx="0"/>
          </p:cNvCxnSpPr>
          <p:nvPr/>
        </p:nvCxnSpPr>
        <p:spPr>
          <a:xfrm flipH="1">
            <a:off x="3144688" y="6886634"/>
            <a:ext cx="28182" cy="2820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4" name="Straight Connector 583"/>
          <p:cNvCxnSpPr>
            <a:stCxn id="272" idx="6"/>
            <a:endCxn id="270" idx="1"/>
          </p:cNvCxnSpPr>
          <p:nvPr/>
        </p:nvCxnSpPr>
        <p:spPr>
          <a:xfrm>
            <a:off x="2381934" y="7539407"/>
            <a:ext cx="470483" cy="3931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Connector 584"/>
          <p:cNvCxnSpPr>
            <a:stCxn id="224" idx="4"/>
            <a:endCxn id="222" idx="0"/>
          </p:cNvCxnSpPr>
          <p:nvPr/>
        </p:nvCxnSpPr>
        <p:spPr>
          <a:xfrm flipH="1">
            <a:off x="3439615" y="6869877"/>
            <a:ext cx="36929" cy="5616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Straight Connector 585"/>
          <p:cNvCxnSpPr>
            <a:stCxn id="270" idx="6"/>
            <a:endCxn id="281" idx="2"/>
          </p:cNvCxnSpPr>
          <p:nvPr/>
        </p:nvCxnSpPr>
        <p:spPr>
          <a:xfrm flipV="1">
            <a:off x="2943193" y="7949005"/>
            <a:ext cx="399442" cy="333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7" name="Straight Connector 586"/>
          <p:cNvCxnSpPr>
            <a:stCxn id="341" idx="2"/>
            <a:endCxn id="281" idx="6"/>
          </p:cNvCxnSpPr>
          <p:nvPr/>
        </p:nvCxnSpPr>
        <p:spPr>
          <a:xfrm flipH="1" flipV="1">
            <a:off x="3448986" y="7949005"/>
            <a:ext cx="681997" cy="541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7" name="Straight Connector 596"/>
          <p:cNvCxnSpPr>
            <a:stCxn id="284" idx="6"/>
            <a:endCxn id="274" idx="2"/>
          </p:cNvCxnSpPr>
          <p:nvPr/>
        </p:nvCxnSpPr>
        <p:spPr>
          <a:xfrm flipV="1">
            <a:off x="2742186" y="8373414"/>
            <a:ext cx="434518" cy="40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8" name="Straight Connector 597"/>
          <p:cNvCxnSpPr>
            <a:stCxn id="250" idx="4"/>
            <a:endCxn id="222" idx="1"/>
          </p:cNvCxnSpPr>
          <p:nvPr/>
        </p:nvCxnSpPr>
        <p:spPr>
          <a:xfrm>
            <a:off x="3144688" y="7309555"/>
            <a:ext cx="257326" cy="1426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>
            <a:stCxn id="219" idx="4"/>
            <a:endCxn id="279" idx="0"/>
          </p:cNvCxnSpPr>
          <p:nvPr/>
        </p:nvCxnSpPr>
        <p:spPr>
          <a:xfrm>
            <a:off x="3801827" y="7272308"/>
            <a:ext cx="7904" cy="10696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Connector 599"/>
          <p:cNvCxnSpPr>
            <a:stCxn id="220" idx="4"/>
            <a:endCxn id="341" idx="0"/>
          </p:cNvCxnSpPr>
          <p:nvPr/>
        </p:nvCxnSpPr>
        <p:spPr>
          <a:xfrm flipH="1">
            <a:off x="4184159" y="7572381"/>
            <a:ext cx="8888" cy="360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" name="Straight Connector 613"/>
          <p:cNvCxnSpPr>
            <a:stCxn id="266" idx="6"/>
            <a:endCxn id="284" idx="2"/>
          </p:cNvCxnSpPr>
          <p:nvPr/>
        </p:nvCxnSpPr>
        <p:spPr>
          <a:xfrm flipV="1">
            <a:off x="2108644" y="8377436"/>
            <a:ext cx="527191" cy="459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" name="Straight Connector 619"/>
          <p:cNvCxnSpPr>
            <a:stCxn id="268" idx="0"/>
            <a:endCxn id="272" idx="2"/>
          </p:cNvCxnSpPr>
          <p:nvPr/>
        </p:nvCxnSpPr>
        <p:spPr>
          <a:xfrm flipV="1">
            <a:off x="1913250" y="7539407"/>
            <a:ext cx="362333" cy="3866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3" name="Straight Connector 622"/>
          <p:cNvCxnSpPr>
            <a:stCxn id="272" idx="1"/>
            <a:endCxn id="259" idx="4"/>
          </p:cNvCxnSpPr>
          <p:nvPr/>
        </p:nvCxnSpPr>
        <p:spPr>
          <a:xfrm flipH="1" flipV="1">
            <a:off x="1928825" y="7169970"/>
            <a:ext cx="362333" cy="3196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6" name="Straight Connector 625"/>
          <p:cNvCxnSpPr>
            <a:stCxn id="220" idx="7"/>
            <a:endCxn id="292" idx="3"/>
          </p:cNvCxnSpPr>
          <p:nvPr/>
        </p:nvCxnSpPr>
        <p:spPr>
          <a:xfrm flipV="1">
            <a:off x="4230647" y="7103409"/>
            <a:ext cx="464643" cy="3487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225" idx="6"/>
            <a:endCxn id="339" idx="2"/>
          </p:cNvCxnSpPr>
          <p:nvPr/>
        </p:nvCxnSpPr>
        <p:spPr>
          <a:xfrm flipV="1">
            <a:off x="3364132" y="6404989"/>
            <a:ext cx="301843" cy="816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4" name="Straight Connector 633"/>
          <p:cNvCxnSpPr>
            <a:stCxn id="338" idx="3"/>
            <a:endCxn id="261" idx="0"/>
          </p:cNvCxnSpPr>
          <p:nvPr/>
        </p:nvCxnSpPr>
        <p:spPr>
          <a:xfrm flipH="1">
            <a:off x="2742187" y="6439137"/>
            <a:ext cx="64057" cy="2426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0" name="Straight Connector 639"/>
          <p:cNvCxnSpPr>
            <a:stCxn id="268" idx="4"/>
            <a:endCxn id="266" idx="1"/>
          </p:cNvCxnSpPr>
          <p:nvPr/>
        </p:nvCxnSpPr>
        <p:spPr>
          <a:xfrm>
            <a:off x="1913250" y="8066911"/>
            <a:ext cx="104618" cy="3067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3" name="Straight Connector 642"/>
          <p:cNvCxnSpPr>
            <a:stCxn id="236" idx="3"/>
            <a:endCxn id="353" idx="0"/>
          </p:cNvCxnSpPr>
          <p:nvPr/>
        </p:nvCxnSpPr>
        <p:spPr>
          <a:xfrm flipH="1">
            <a:off x="7916025" y="7731630"/>
            <a:ext cx="405996" cy="52152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6" name="Straight Connector 645"/>
          <p:cNvCxnSpPr>
            <a:stCxn id="311" idx="4"/>
            <a:endCxn id="356" idx="1"/>
          </p:cNvCxnSpPr>
          <p:nvPr/>
        </p:nvCxnSpPr>
        <p:spPr>
          <a:xfrm>
            <a:off x="8749770" y="8310039"/>
            <a:ext cx="115926" cy="353753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9" name="Straight Connector 648"/>
          <p:cNvCxnSpPr>
            <a:stCxn id="357" idx="6"/>
            <a:endCxn id="310" idx="2"/>
          </p:cNvCxnSpPr>
          <p:nvPr/>
        </p:nvCxnSpPr>
        <p:spPr>
          <a:xfrm flipV="1">
            <a:off x="8262698" y="8871825"/>
            <a:ext cx="414802" cy="46748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2" name="Straight Connector 651"/>
          <p:cNvCxnSpPr>
            <a:stCxn id="325" idx="5"/>
            <a:endCxn id="332" idx="2"/>
          </p:cNvCxnSpPr>
          <p:nvPr/>
        </p:nvCxnSpPr>
        <p:spPr>
          <a:xfrm>
            <a:off x="9310807" y="7637043"/>
            <a:ext cx="673477" cy="20553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3" name="Straight Connector 652"/>
          <p:cNvCxnSpPr>
            <a:stCxn id="237" idx="7"/>
            <a:endCxn id="297" idx="2"/>
          </p:cNvCxnSpPr>
          <p:nvPr/>
        </p:nvCxnSpPr>
        <p:spPr>
          <a:xfrm flipV="1">
            <a:off x="8498773" y="6751175"/>
            <a:ext cx="664567" cy="324204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4" name="Straight Connector 653"/>
          <p:cNvCxnSpPr>
            <a:stCxn id="312" idx="7"/>
            <a:endCxn id="325" idx="2"/>
          </p:cNvCxnSpPr>
          <p:nvPr/>
        </p:nvCxnSpPr>
        <p:spPr>
          <a:xfrm flipV="1">
            <a:off x="8882222" y="7587254"/>
            <a:ext cx="337809" cy="22578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" name="Straight Connector 654"/>
          <p:cNvCxnSpPr>
            <a:stCxn id="239" idx="0"/>
            <a:endCxn id="301" idx="4"/>
          </p:cNvCxnSpPr>
          <p:nvPr/>
        </p:nvCxnSpPr>
        <p:spPr>
          <a:xfrm flipV="1">
            <a:off x="8179133" y="6135839"/>
            <a:ext cx="17206" cy="53744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0" name="Straight Connector 669"/>
          <p:cNvCxnSpPr>
            <a:stCxn id="239" idx="6"/>
            <a:endCxn id="299" idx="2"/>
          </p:cNvCxnSpPr>
          <p:nvPr/>
        </p:nvCxnSpPr>
        <p:spPr>
          <a:xfrm>
            <a:off x="8232308" y="6743700"/>
            <a:ext cx="177600" cy="7475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3" name="Straight Connector 672"/>
          <p:cNvCxnSpPr>
            <a:stCxn id="239" idx="2"/>
            <a:endCxn id="241" idx="6"/>
          </p:cNvCxnSpPr>
          <p:nvPr/>
        </p:nvCxnSpPr>
        <p:spPr>
          <a:xfrm flipH="1" flipV="1">
            <a:off x="7530707" y="6666541"/>
            <a:ext cx="595250" cy="7715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4" name="Straight Connector 673"/>
          <p:cNvCxnSpPr>
            <a:stCxn id="313" idx="1"/>
            <a:endCxn id="238" idx="6"/>
          </p:cNvCxnSpPr>
          <p:nvPr/>
        </p:nvCxnSpPr>
        <p:spPr>
          <a:xfrm flipH="1" flipV="1">
            <a:off x="7659365" y="7681840"/>
            <a:ext cx="749131" cy="52475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5" name="Straight Connector 674"/>
          <p:cNvCxnSpPr>
            <a:stCxn id="353" idx="0"/>
            <a:endCxn id="238" idx="4"/>
          </p:cNvCxnSpPr>
          <p:nvPr/>
        </p:nvCxnSpPr>
        <p:spPr>
          <a:xfrm flipH="1" flipV="1">
            <a:off x="7606190" y="7752254"/>
            <a:ext cx="309835" cy="500896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6" name="Straight Connector 675"/>
          <p:cNvCxnSpPr>
            <a:stCxn id="330" idx="1"/>
            <a:endCxn id="320" idx="5"/>
          </p:cNvCxnSpPr>
          <p:nvPr/>
        </p:nvCxnSpPr>
        <p:spPr>
          <a:xfrm flipH="1" flipV="1">
            <a:off x="9658600" y="6505208"/>
            <a:ext cx="505971" cy="41655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7" name="Straight Connector 676"/>
          <p:cNvCxnSpPr>
            <a:stCxn id="335" idx="2"/>
            <a:endCxn id="297" idx="5"/>
          </p:cNvCxnSpPr>
          <p:nvPr/>
        </p:nvCxnSpPr>
        <p:spPr>
          <a:xfrm flipH="1" flipV="1">
            <a:off x="9254116" y="6800964"/>
            <a:ext cx="392410" cy="16362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0" name="Straight Connector 689"/>
          <p:cNvCxnSpPr>
            <a:stCxn id="325" idx="0"/>
            <a:endCxn id="297" idx="4"/>
          </p:cNvCxnSpPr>
          <p:nvPr/>
        </p:nvCxnSpPr>
        <p:spPr>
          <a:xfrm flipH="1" flipV="1">
            <a:off x="9216516" y="6821588"/>
            <a:ext cx="56691" cy="695252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5" name="Straight Connector 694"/>
          <p:cNvCxnSpPr>
            <a:stCxn id="298" idx="1"/>
            <a:endCxn id="351" idx="5"/>
          </p:cNvCxnSpPr>
          <p:nvPr/>
        </p:nvCxnSpPr>
        <p:spPr>
          <a:xfrm flipH="1" flipV="1">
            <a:off x="9023552" y="5891676"/>
            <a:ext cx="256914" cy="25303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3" name="Straight Connector 702"/>
          <p:cNvCxnSpPr>
            <a:stCxn id="242" idx="5"/>
            <a:endCxn id="238" idx="1"/>
          </p:cNvCxnSpPr>
          <p:nvPr/>
        </p:nvCxnSpPr>
        <p:spPr>
          <a:xfrm>
            <a:off x="7377045" y="7045883"/>
            <a:ext cx="191544" cy="586167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6" name="Straight Connector 705"/>
          <p:cNvCxnSpPr>
            <a:stCxn id="332" idx="3"/>
            <a:endCxn id="309" idx="7"/>
          </p:cNvCxnSpPr>
          <p:nvPr/>
        </p:nvCxnSpPr>
        <p:spPr>
          <a:xfrm flipH="1">
            <a:off x="9605425" y="7881950"/>
            <a:ext cx="394434" cy="453719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Connector 426"/>
          <p:cNvCxnSpPr>
            <a:stCxn id="275" idx="7"/>
            <a:endCxn id="355" idx="3"/>
          </p:cNvCxnSpPr>
          <p:nvPr/>
        </p:nvCxnSpPr>
        <p:spPr>
          <a:xfrm flipV="1">
            <a:off x="3646610" y="8079928"/>
            <a:ext cx="3708409" cy="648028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9" name="Straight Connector 428"/>
          <p:cNvCxnSpPr>
            <a:stCxn id="257" idx="6"/>
            <a:endCxn id="355" idx="2"/>
          </p:cNvCxnSpPr>
          <p:nvPr/>
        </p:nvCxnSpPr>
        <p:spPr>
          <a:xfrm>
            <a:off x="4679715" y="7933241"/>
            <a:ext cx="2659729" cy="96898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2" name="Straight Connector 431"/>
          <p:cNvCxnSpPr>
            <a:stCxn id="294" idx="7"/>
            <a:endCxn id="242" idx="3"/>
          </p:cNvCxnSpPr>
          <p:nvPr/>
        </p:nvCxnSpPr>
        <p:spPr>
          <a:xfrm flipV="1">
            <a:off x="4981170" y="7045883"/>
            <a:ext cx="2320674" cy="262998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0" name="Straight Connector 439"/>
          <p:cNvCxnSpPr>
            <a:stCxn id="336" idx="6"/>
            <a:endCxn id="301" idx="2"/>
          </p:cNvCxnSpPr>
          <p:nvPr/>
        </p:nvCxnSpPr>
        <p:spPr>
          <a:xfrm>
            <a:off x="3455252" y="5919341"/>
            <a:ext cx="4687911" cy="146085"/>
          </a:xfrm>
          <a:prstGeom prst="line">
            <a:avLst/>
          </a:prstGeom>
          <a:noFill/>
          <a:ln w="25400" cap="flat">
            <a:solidFill>
              <a:srgbClr val="FF6600">
                <a:alpha val="75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2" name="TextBox 131"/>
          <p:cNvSpPr txBox="1"/>
          <p:nvPr/>
        </p:nvSpPr>
        <p:spPr>
          <a:xfrm>
            <a:off x="9605425" y="487236"/>
            <a:ext cx="3189947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457200" marR="0" indent="-4572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New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 users enter the discussion</a:t>
            </a:r>
          </a:p>
          <a:p>
            <a:pPr marL="457200" marR="0" indent="-4572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en-US" dirty="0" smtClean="0"/>
              <a:t>New users </a:t>
            </a:r>
            <a:r>
              <a:rPr lang="en-US" dirty="0" err="1" smtClean="0"/>
              <a:t>retweet</a:t>
            </a:r>
            <a:r>
              <a:rPr lang="en-US" dirty="0" smtClean="0"/>
              <a:t> existing core users</a:t>
            </a:r>
          </a:p>
          <a:p>
            <a:pPr marL="457200" marR="0" indent="-4572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Across</a:t>
            </a:r>
            <a:r>
              <a:rPr lang="en-US" dirty="0"/>
              <a:t> </a:t>
            </a:r>
            <a:r>
              <a:rPr lang="en-US" dirty="0" smtClean="0"/>
              <a:t>side </a:t>
            </a:r>
            <a:r>
              <a:rPr lang="en-US" dirty="0" err="1" smtClean="0"/>
              <a:t>retweets</a:t>
            </a:r>
            <a:r>
              <a:rPr lang="en-US" dirty="0" smtClean="0"/>
              <a:t> decrease</a:t>
            </a:r>
          </a:p>
          <a:p>
            <a:pPr marL="457200" marR="0" indent="-4572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Within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 side </a:t>
            </a:r>
            <a:r>
              <a:rPr kumimoji="0" lang="en-US" sz="2400" b="0" i="0" u="none" strike="noStrike" cap="none" spc="0" normalizeH="0" dirty="0" err="1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retweets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 increase</a:t>
            </a:r>
          </a:p>
          <a:p>
            <a:pPr marL="457200" marR="0" indent="-4572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en-US" dirty="0" smtClean="0"/>
              <a:t>Polarization increases!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7445727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2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2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6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0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4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8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6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0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8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6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0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4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8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2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6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4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8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2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6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0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4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8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2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6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0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4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8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500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2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5" dur="50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6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0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3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6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9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5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9" dur="5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5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5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5" dur="5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0" dur="5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5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7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5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9" dur="5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0" dur="5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1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5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9" dur="5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0" dur="5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3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4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9" dur="5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5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5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5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1" dur="5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2" dur="5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9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0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3" dur="5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7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1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2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5" dur="5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5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9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3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7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8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5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5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6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 dirty="0"/>
              <a:t>Retweet network</a:t>
            </a:r>
          </a:p>
        </p:txBody>
      </p:sp>
      <p:sp>
        <p:nvSpPr>
          <p:cNvPr id="184" name="Shape 184"/>
          <p:cNvSpPr txBox="1">
            <a:spLocks noGrp="1"/>
          </p:cNvSpPr>
          <p:nvPr>
            <p:ph type="body" idx="4294967295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 l="18882" t="6636" r="11534" b="7837"/>
          <a:stretch/>
        </p:blipFill>
        <p:spPr>
          <a:xfrm rot="-5400000">
            <a:off x="7900116" y="1698014"/>
            <a:ext cx="3171908" cy="519824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/>
          <p:nvPr/>
        </p:nvSpPr>
        <p:spPr>
          <a:xfrm>
            <a:off x="5717582" y="3204551"/>
            <a:ext cx="639147" cy="2520178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  <p:cxnSp>
        <p:nvCxnSpPr>
          <p:cNvPr id="187" name="Shape 187"/>
          <p:cNvCxnSpPr/>
          <p:nvPr/>
        </p:nvCxnSpPr>
        <p:spPr>
          <a:xfrm flipH="1" flipV="1">
            <a:off x="8375787" y="4405641"/>
            <a:ext cx="924587" cy="16132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8" name="Shape 188"/>
          <p:cNvCxnSpPr>
            <a:stCxn id="189" idx="0"/>
          </p:cNvCxnSpPr>
          <p:nvPr/>
        </p:nvCxnSpPr>
        <p:spPr>
          <a:xfrm flipV="1">
            <a:off x="9633493" y="5221499"/>
            <a:ext cx="1026560" cy="66161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0" name="Shape 190"/>
          <p:cNvCxnSpPr/>
          <p:nvPr/>
        </p:nvCxnSpPr>
        <p:spPr>
          <a:xfrm rot="10800000">
            <a:off x="8362027" y="5058228"/>
            <a:ext cx="461653" cy="92444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9" name="Shape 189"/>
          <p:cNvSpPr txBox="1"/>
          <p:nvPr/>
        </p:nvSpPr>
        <p:spPr>
          <a:xfrm>
            <a:off x="8552533" y="5883117"/>
            <a:ext cx="2161920" cy="1185489"/>
          </a:xfrm>
          <a:prstGeom prst="rect">
            <a:avLst/>
          </a:prstGeom>
          <a:noFill/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Within side edges increase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8823680" y="1422317"/>
            <a:ext cx="2161920" cy="1577529"/>
          </a:xfrm>
          <a:prstGeom prst="rect">
            <a:avLst/>
          </a:prstGeom>
          <a:noFill/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Across side edges decrease</a:t>
            </a:r>
          </a:p>
        </p:txBody>
      </p:sp>
      <p:cxnSp>
        <p:nvCxnSpPr>
          <p:cNvPr id="192" name="Shape 192"/>
          <p:cNvCxnSpPr/>
          <p:nvPr/>
        </p:nvCxnSpPr>
        <p:spPr>
          <a:xfrm flipH="1">
            <a:off x="8933405" y="2447455"/>
            <a:ext cx="475733" cy="119637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3" name="Shape 193"/>
          <p:cNvCxnSpPr/>
          <p:nvPr/>
        </p:nvCxnSpPr>
        <p:spPr>
          <a:xfrm flipH="1">
            <a:off x="9354667" y="2447455"/>
            <a:ext cx="557653" cy="146830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94" name="Shape 194"/>
          <p:cNvPicPr preferRelativeResize="0"/>
          <p:nvPr/>
        </p:nvPicPr>
        <p:blipFill rotWithShape="1">
          <a:blip r:embed="rId4">
            <a:alphaModFix/>
          </a:blip>
          <a:srcRect l="20619" t="8257" r="12432" b="10940"/>
          <a:stretch/>
        </p:blipFill>
        <p:spPr>
          <a:xfrm rot="-5400000">
            <a:off x="1077677" y="1863480"/>
            <a:ext cx="3307755" cy="500316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/>
        </p:nvSpPr>
        <p:spPr>
          <a:xfrm>
            <a:off x="4827129" y="5883092"/>
            <a:ext cx="2420053" cy="815787"/>
          </a:xfrm>
          <a:prstGeom prst="rect">
            <a:avLst/>
          </a:prstGeom>
          <a:noFill/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Attention increases</a:t>
            </a:r>
          </a:p>
        </p:txBody>
      </p:sp>
    </p:spTree>
    <p:extLst>
      <p:ext uri="{BB962C8B-B14F-4D97-AF65-F5344CB8AC3E}">
        <p14:creationId xmlns:p14="http://schemas.microsoft.com/office/powerpoint/2010/main" val="20146043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  <p:bldP spid="189" grpId="0"/>
      <p:bldP spid="191" grpId="0"/>
      <p:bldP spid="19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hape 200"/>
          <p:cNvPicPr preferRelativeResize="0"/>
          <p:nvPr/>
        </p:nvPicPr>
        <p:blipFill rotWithShape="1">
          <a:blip r:embed="rId3">
            <a:alphaModFix/>
          </a:blip>
          <a:srcRect l="4501" t="4586" r="7553" b="4962"/>
          <a:stretch/>
        </p:blipFill>
        <p:spPr>
          <a:xfrm rot="-5400000">
            <a:off x="7929633" y="2484430"/>
            <a:ext cx="3618782" cy="496258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 dirty="0"/>
              <a:t>Retweet </a:t>
            </a:r>
            <a:r>
              <a:rPr lang="en" dirty="0" smtClean="0"/>
              <a:t>network</a:t>
            </a:r>
            <a:r>
              <a:rPr lang="en-US" dirty="0" smtClean="0"/>
              <a:t> - Core</a:t>
            </a:r>
            <a:endParaRPr lang="en" dirty="0"/>
          </a:p>
        </p:txBody>
      </p:sp>
      <p:sp>
        <p:nvSpPr>
          <p:cNvPr id="203" name="Shape 203"/>
          <p:cNvSpPr/>
          <p:nvPr/>
        </p:nvSpPr>
        <p:spPr>
          <a:xfrm>
            <a:off x="6202720" y="4068153"/>
            <a:ext cx="639147" cy="2520178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  <p:cxnSp>
        <p:nvCxnSpPr>
          <p:cNvPr id="204" name="Shape 204"/>
          <p:cNvCxnSpPr>
            <a:stCxn id="205" idx="0"/>
          </p:cNvCxnSpPr>
          <p:nvPr/>
        </p:nvCxnSpPr>
        <p:spPr>
          <a:xfrm flipV="1">
            <a:off x="10030328" y="5724729"/>
            <a:ext cx="1153601" cy="168125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7" name="Shape 207"/>
          <p:cNvCxnSpPr>
            <a:stCxn id="205" idx="0"/>
          </p:cNvCxnSpPr>
          <p:nvPr/>
        </p:nvCxnSpPr>
        <p:spPr>
          <a:xfrm flipH="1" flipV="1">
            <a:off x="8007586" y="5579223"/>
            <a:ext cx="2022742" cy="182676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05" name="Shape 205"/>
          <p:cNvSpPr txBox="1"/>
          <p:nvPr/>
        </p:nvSpPr>
        <p:spPr>
          <a:xfrm>
            <a:off x="8579911" y="7405985"/>
            <a:ext cx="2900834" cy="1257813"/>
          </a:xfrm>
          <a:prstGeom prst="rect">
            <a:avLst/>
          </a:prstGeom>
          <a:noFill/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r>
              <a:rPr lang="en" dirty="0"/>
              <a:t>Mostly endorse existing users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8390959" y="1621342"/>
            <a:ext cx="3459571" cy="1086009"/>
          </a:xfrm>
          <a:prstGeom prst="rect">
            <a:avLst/>
          </a:prstGeom>
          <a:noFill/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r>
              <a:rPr lang="en" dirty="0"/>
              <a:t>New users entering the discussion</a:t>
            </a:r>
          </a:p>
        </p:txBody>
      </p:sp>
      <p:cxnSp>
        <p:nvCxnSpPr>
          <p:cNvPr id="209" name="Shape 209"/>
          <p:cNvCxnSpPr/>
          <p:nvPr/>
        </p:nvCxnSpPr>
        <p:spPr>
          <a:xfrm flipH="1">
            <a:off x="8760744" y="2531523"/>
            <a:ext cx="1360001" cy="9062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0" name="Shape 210"/>
          <p:cNvCxnSpPr/>
          <p:nvPr/>
        </p:nvCxnSpPr>
        <p:spPr>
          <a:xfrm>
            <a:off x="10120745" y="2472912"/>
            <a:ext cx="1013404" cy="9062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12" name="Shape 212"/>
          <p:cNvSpPr txBox="1"/>
          <p:nvPr/>
        </p:nvSpPr>
        <p:spPr>
          <a:xfrm>
            <a:off x="5431488" y="6775113"/>
            <a:ext cx="2127000" cy="815787"/>
          </a:xfrm>
          <a:prstGeom prst="rect">
            <a:avLst/>
          </a:prstGeom>
          <a:noFill/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r>
              <a:rPr lang="en-US" dirty="0" smtClean="0"/>
              <a:t>Attention </a:t>
            </a:r>
            <a:r>
              <a:rPr lang="en" dirty="0" smtClean="0"/>
              <a:t>increases</a:t>
            </a:r>
            <a:endParaRPr lang="en" dirty="0"/>
          </a:p>
        </p:txBody>
      </p:sp>
      <p:pic>
        <p:nvPicPr>
          <p:cNvPr id="2" name="Picture 1" descr="Note9_2(1)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t="7250" r="15340" b="9827"/>
          <a:stretch/>
        </p:blipFill>
        <p:spPr>
          <a:xfrm rot="16200000">
            <a:off x="1529591" y="2420020"/>
            <a:ext cx="3123788" cy="558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655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/>
      <p:bldP spid="205" grpId="0"/>
      <p:bldP spid="208" grpId="0"/>
      <p:bldP spid="2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Reply network</a:t>
            </a:r>
          </a:p>
        </p:txBody>
      </p:sp>
      <p:sp>
        <p:nvSpPr>
          <p:cNvPr id="218" name="Shape 218"/>
          <p:cNvSpPr txBox="1">
            <a:spLocks noGrp="1"/>
          </p:cNvSpPr>
          <p:nvPr>
            <p:ph type="body" idx="4294967295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pPr marL="455143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Reply network -- across the side edges increase</a:t>
            </a:r>
          </a:p>
          <a:p>
            <a:pPr marL="455143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More discussion!</a:t>
            </a:r>
          </a:p>
        </p:txBody>
      </p:sp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 l="14761" t="22493" r="8692" b="29739"/>
          <a:stretch/>
        </p:blipFill>
        <p:spPr>
          <a:xfrm rot="-5400000">
            <a:off x="7520121" y="4461636"/>
            <a:ext cx="4199540" cy="349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4">
            <a:alphaModFix/>
          </a:blip>
          <a:srcRect l="12327" t="19143" r="8035" b="31415"/>
          <a:stretch/>
        </p:blipFill>
        <p:spPr>
          <a:xfrm rot="-5400000">
            <a:off x="1459394" y="4485280"/>
            <a:ext cx="4369207" cy="361681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/>
          <p:nvPr/>
        </p:nvSpPr>
        <p:spPr>
          <a:xfrm>
            <a:off x="6342969" y="5033599"/>
            <a:ext cx="639147" cy="2520178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  <p:sp>
        <p:nvSpPr>
          <p:cNvPr id="222" name="Shape 222"/>
          <p:cNvSpPr txBox="1"/>
          <p:nvPr/>
        </p:nvSpPr>
        <p:spPr>
          <a:xfrm>
            <a:off x="5452516" y="7964467"/>
            <a:ext cx="2420053" cy="815787"/>
          </a:xfrm>
          <a:prstGeom prst="rect">
            <a:avLst/>
          </a:prstGeom>
          <a:noFill/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Attention increases</a:t>
            </a:r>
          </a:p>
        </p:txBody>
      </p:sp>
      <p:cxnSp>
        <p:nvCxnSpPr>
          <p:cNvPr id="223" name="Shape 223"/>
          <p:cNvCxnSpPr/>
          <p:nvPr/>
        </p:nvCxnSpPr>
        <p:spPr>
          <a:xfrm flipH="1">
            <a:off x="9422969" y="3915946"/>
            <a:ext cx="1182720" cy="152291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4" name="Shape 224"/>
          <p:cNvCxnSpPr/>
          <p:nvPr/>
        </p:nvCxnSpPr>
        <p:spPr>
          <a:xfrm flipH="1">
            <a:off x="9925653" y="4260409"/>
            <a:ext cx="1591040" cy="163157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25" name="Shape 225"/>
          <p:cNvSpPr txBox="1"/>
          <p:nvPr/>
        </p:nvSpPr>
        <p:spPr>
          <a:xfrm>
            <a:off x="10399573" y="2829938"/>
            <a:ext cx="2161920" cy="1086009"/>
          </a:xfrm>
          <a:prstGeom prst="rect">
            <a:avLst/>
          </a:prstGeom>
          <a:noFill/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Across side edges increase</a:t>
            </a:r>
          </a:p>
        </p:txBody>
      </p:sp>
    </p:spTree>
    <p:extLst>
      <p:ext uri="{BB962C8B-B14F-4D97-AF65-F5344CB8AC3E}">
        <p14:creationId xmlns:p14="http://schemas.microsoft.com/office/powerpoint/2010/main" val="1382363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animBg="1"/>
      <p:bldP spid="222" grpId="0"/>
      <p:bldP spid="2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Reply network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93186" y="2861085"/>
            <a:ext cx="4065706" cy="404475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87952" y="3990160"/>
            <a:ext cx="1228079" cy="1156127"/>
            <a:chOff x="4704581" y="2592767"/>
            <a:chExt cx="527938" cy="475569"/>
          </a:xfrm>
          <a:solidFill>
            <a:srgbClr val="FF0000"/>
          </a:solidFill>
        </p:grpSpPr>
        <p:sp>
          <p:nvSpPr>
            <p:cNvPr id="6" name="Oval 5"/>
            <p:cNvSpPr/>
            <p:nvPr/>
          </p:nvSpPr>
          <p:spPr>
            <a:xfrm>
              <a:off x="4921622" y="2792502"/>
              <a:ext cx="152401" cy="152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143144" y="3010407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186800" y="2781422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819252" y="3010407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065554" y="2624506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835127" y="2721434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763943" y="2592767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704581" y="2728327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1"/>
              <a:endCxn id="14" idx="5"/>
            </p:cNvCxnSpPr>
            <p:nvPr/>
          </p:nvCxnSpPr>
          <p:spPr>
            <a:xfrm flipH="1" flipV="1">
              <a:off x="4802967" y="2642212"/>
              <a:ext cx="38855" cy="87706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5" idx="6"/>
              <a:endCxn id="13" idx="2"/>
            </p:cNvCxnSpPr>
            <p:nvPr/>
          </p:nvCxnSpPr>
          <p:spPr>
            <a:xfrm flipV="1">
              <a:off x="4750300" y="2750399"/>
              <a:ext cx="84827" cy="6893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7" idx="1"/>
              <a:endCxn id="13" idx="5"/>
            </p:cNvCxnSpPr>
            <p:nvPr/>
          </p:nvCxnSpPr>
          <p:spPr>
            <a:xfrm flipH="1" flipV="1">
              <a:off x="4874151" y="2770879"/>
              <a:ext cx="69790" cy="4394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7" idx="7"/>
              <a:endCxn id="12" idx="4"/>
            </p:cNvCxnSpPr>
            <p:nvPr/>
          </p:nvCxnSpPr>
          <p:spPr>
            <a:xfrm flipV="1">
              <a:off x="5051704" y="2682435"/>
              <a:ext cx="36710" cy="132385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7" idx="7"/>
              <a:endCxn id="9" idx="2"/>
            </p:cNvCxnSpPr>
            <p:nvPr/>
          </p:nvCxnSpPr>
          <p:spPr>
            <a:xfrm flipV="1">
              <a:off x="5051704" y="2810387"/>
              <a:ext cx="135096" cy="4433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7" idx="5"/>
              <a:endCxn id="8" idx="1"/>
            </p:cNvCxnSpPr>
            <p:nvPr/>
          </p:nvCxnSpPr>
          <p:spPr>
            <a:xfrm>
              <a:off x="5051704" y="2922584"/>
              <a:ext cx="9813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7" idx="3"/>
              <a:endCxn id="10" idx="7"/>
            </p:cNvCxnSpPr>
            <p:nvPr/>
          </p:nvCxnSpPr>
          <p:spPr>
            <a:xfrm flipH="1">
              <a:off x="4858276" y="2922584"/>
              <a:ext cx="8566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Oval 20"/>
          <p:cNvSpPr/>
          <p:nvPr/>
        </p:nvSpPr>
        <p:spPr>
          <a:xfrm>
            <a:off x="2559770" y="474263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stCxn id="6" idx="2"/>
          </p:cNvCxnSpPr>
          <p:nvPr/>
        </p:nvCxnSpPr>
        <p:spPr>
          <a:xfrm flipH="1">
            <a:off x="2644961" y="4660969"/>
            <a:ext cx="447866" cy="1309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562396" y="4128765"/>
            <a:ext cx="278548" cy="29217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956547" y="462106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stCxn id="24" idx="5"/>
          </p:cNvCxnSpPr>
          <p:nvPr/>
        </p:nvCxnSpPr>
        <p:spPr>
          <a:xfrm>
            <a:off x="1743842" y="4407562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824875" y="521998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stCxn id="7" idx="5"/>
          </p:cNvCxnSpPr>
          <p:nvPr/>
        </p:nvCxnSpPr>
        <p:spPr>
          <a:xfrm>
            <a:off x="3698905" y="5125663"/>
            <a:ext cx="141544" cy="114946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4041622" y="5436733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>
            <a:stCxn id="26" idx="5"/>
          </p:cNvCxnSpPr>
          <p:nvPr/>
        </p:nvCxnSpPr>
        <p:spPr>
          <a:xfrm>
            <a:off x="3915651" y="5340189"/>
            <a:ext cx="141545" cy="117166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1343907" y="460304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23" idx="3"/>
            <a:endCxn id="30" idx="7"/>
          </p:cNvCxnSpPr>
          <p:nvPr/>
        </p:nvCxnSpPr>
        <p:spPr>
          <a:xfrm flipH="1">
            <a:off x="1434683" y="4378148"/>
            <a:ext cx="168505" cy="24552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2157269" y="425571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>
            <a:stCxn id="23" idx="6"/>
          </p:cNvCxnSpPr>
          <p:nvPr/>
        </p:nvCxnSpPr>
        <p:spPr>
          <a:xfrm>
            <a:off x="1840944" y="4274851"/>
            <a:ext cx="316325" cy="426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1579001" y="374044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stCxn id="23" idx="0"/>
            <a:endCxn id="34" idx="4"/>
          </p:cNvCxnSpPr>
          <p:nvPr/>
        </p:nvCxnSpPr>
        <p:spPr>
          <a:xfrm flipH="1" flipV="1">
            <a:off x="1632177" y="3881267"/>
            <a:ext cx="69493" cy="247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1701670" y="5366318"/>
            <a:ext cx="302844" cy="33446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470551" y="592690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stCxn id="36" idx="3"/>
            <a:endCxn id="37" idx="7"/>
          </p:cNvCxnSpPr>
          <p:nvPr/>
        </p:nvCxnSpPr>
        <p:spPr>
          <a:xfrm flipH="1">
            <a:off x="1561327" y="5651798"/>
            <a:ext cx="184693" cy="29573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1328332" y="549999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>
            <a:stCxn id="36" idx="2"/>
            <a:endCxn id="39" idx="6"/>
          </p:cNvCxnSpPr>
          <p:nvPr/>
        </p:nvCxnSpPr>
        <p:spPr>
          <a:xfrm flipH="1">
            <a:off x="1434683" y="5533548"/>
            <a:ext cx="266987" cy="36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2305100" y="548586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>
            <a:stCxn id="36" idx="6"/>
            <a:endCxn id="41" idx="2"/>
          </p:cNvCxnSpPr>
          <p:nvPr/>
        </p:nvCxnSpPr>
        <p:spPr>
          <a:xfrm>
            <a:off x="2004513" y="5533549"/>
            <a:ext cx="300587" cy="22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1743841" y="504289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>
            <a:stCxn id="36" idx="0"/>
            <a:endCxn id="43" idx="4"/>
          </p:cNvCxnSpPr>
          <p:nvPr/>
        </p:nvCxnSpPr>
        <p:spPr>
          <a:xfrm flipH="1" flipV="1">
            <a:off x="1797017" y="5183726"/>
            <a:ext cx="56075" cy="182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2644962" y="5813531"/>
            <a:ext cx="263525" cy="26757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024092" y="628123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>
            <a:stCxn id="46" idx="5"/>
          </p:cNvCxnSpPr>
          <p:nvPr/>
        </p:nvCxnSpPr>
        <p:spPr>
          <a:xfrm>
            <a:off x="2811386" y="6067735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2411451" y="6263221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>
            <a:stCxn id="45" idx="3"/>
            <a:endCxn id="48" idx="7"/>
          </p:cNvCxnSpPr>
          <p:nvPr/>
        </p:nvCxnSpPr>
        <p:spPr>
          <a:xfrm flipH="1">
            <a:off x="2502227" y="6041922"/>
            <a:ext cx="181327" cy="2419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3224813" y="591588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>
            <a:stCxn id="45" idx="6"/>
          </p:cNvCxnSpPr>
          <p:nvPr/>
        </p:nvCxnSpPr>
        <p:spPr>
          <a:xfrm>
            <a:off x="2908487" y="5947319"/>
            <a:ext cx="316326" cy="30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2810893" y="545249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>
            <a:stCxn id="45" idx="0"/>
            <a:endCxn id="52" idx="4"/>
          </p:cNvCxnSpPr>
          <p:nvPr/>
        </p:nvCxnSpPr>
        <p:spPr>
          <a:xfrm flipV="1">
            <a:off x="2776725" y="5593323"/>
            <a:ext cx="87344" cy="22020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36" idx="5"/>
            <a:endCxn id="55" idx="1"/>
          </p:cNvCxnSpPr>
          <p:nvPr/>
        </p:nvCxnSpPr>
        <p:spPr>
          <a:xfrm>
            <a:off x="1960163" y="5651797"/>
            <a:ext cx="159505" cy="2497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2104093" y="5880928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>
            <a:stCxn id="43" idx="0"/>
            <a:endCxn id="24" idx="3"/>
          </p:cNvCxnSpPr>
          <p:nvPr/>
        </p:nvCxnSpPr>
        <p:spPr>
          <a:xfrm flipV="1">
            <a:off x="1797018" y="4741268"/>
            <a:ext cx="175105" cy="3016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3" idx="1"/>
            <a:endCxn id="23" idx="3"/>
          </p:cNvCxnSpPr>
          <p:nvPr/>
        </p:nvCxnSpPr>
        <p:spPr>
          <a:xfrm flipH="1" flipV="1">
            <a:off x="1603188" y="4378148"/>
            <a:ext cx="156228" cy="6853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24" idx="6"/>
            <a:endCxn id="21" idx="2"/>
          </p:cNvCxnSpPr>
          <p:nvPr/>
        </p:nvCxnSpPr>
        <p:spPr>
          <a:xfrm>
            <a:off x="2062898" y="4691479"/>
            <a:ext cx="496872" cy="121569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36" idx="7"/>
            <a:endCxn id="9" idx="2"/>
          </p:cNvCxnSpPr>
          <p:nvPr/>
        </p:nvCxnSpPr>
        <p:spPr>
          <a:xfrm flipV="1">
            <a:off x="1960163" y="5075873"/>
            <a:ext cx="894534" cy="33942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45" idx="7"/>
            <a:endCxn id="7" idx="2"/>
          </p:cNvCxnSpPr>
          <p:nvPr/>
        </p:nvCxnSpPr>
        <p:spPr>
          <a:xfrm flipV="1">
            <a:off x="2869895" y="5075873"/>
            <a:ext cx="738234" cy="7768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endCxn id="6" idx="4"/>
          </p:cNvCxnSpPr>
          <p:nvPr/>
        </p:nvCxnSpPr>
        <p:spPr>
          <a:xfrm flipV="1">
            <a:off x="2907200" y="4846212"/>
            <a:ext cx="362884" cy="59274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45" idx="1"/>
            <a:endCxn id="36" idx="5"/>
          </p:cNvCxnSpPr>
          <p:nvPr/>
        </p:nvCxnSpPr>
        <p:spPr>
          <a:xfrm flipH="1" flipV="1">
            <a:off x="1960164" y="5651797"/>
            <a:ext cx="723390" cy="20092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4147973" y="4557112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>
            <a:stCxn id="8" idx="6"/>
            <a:endCxn id="63" idx="2"/>
          </p:cNvCxnSpPr>
          <p:nvPr/>
        </p:nvCxnSpPr>
        <p:spPr>
          <a:xfrm>
            <a:off x="3816031" y="4519201"/>
            <a:ext cx="331942" cy="10832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4358652" y="4862163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stCxn id="63" idx="5"/>
            <a:endCxn id="65" idx="1"/>
          </p:cNvCxnSpPr>
          <p:nvPr/>
        </p:nvCxnSpPr>
        <p:spPr>
          <a:xfrm>
            <a:off x="4238749" y="4677315"/>
            <a:ext cx="135478" cy="205471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2644962" y="3347162"/>
            <a:ext cx="278548" cy="29217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2063547" y="359978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2258927" y="389284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134233" y="390848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961048" y="313356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3599241" y="550661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3732103" y="595207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/>
          <p:cNvCxnSpPr>
            <a:stCxn id="26" idx="3"/>
            <a:endCxn id="72" idx="7"/>
          </p:cNvCxnSpPr>
          <p:nvPr/>
        </p:nvCxnSpPr>
        <p:spPr>
          <a:xfrm flipH="1">
            <a:off x="3690017" y="5340189"/>
            <a:ext cx="150433" cy="18705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2" idx="4"/>
            <a:endCxn id="73" idx="0"/>
          </p:cNvCxnSpPr>
          <p:nvPr/>
        </p:nvCxnSpPr>
        <p:spPr>
          <a:xfrm>
            <a:off x="3652417" y="5647446"/>
            <a:ext cx="132862" cy="3046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50" idx="6"/>
            <a:endCxn id="73" idx="2"/>
          </p:cNvCxnSpPr>
          <p:nvPr/>
        </p:nvCxnSpPr>
        <p:spPr>
          <a:xfrm>
            <a:off x="3331164" y="5986300"/>
            <a:ext cx="400939" cy="361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34" idx="6"/>
            <a:endCxn id="68" idx="2"/>
          </p:cNvCxnSpPr>
          <p:nvPr/>
        </p:nvCxnSpPr>
        <p:spPr>
          <a:xfrm flipV="1">
            <a:off x="1685352" y="3670199"/>
            <a:ext cx="378195" cy="14065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69" idx="0"/>
            <a:endCxn id="68" idx="5"/>
          </p:cNvCxnSpPr>
          <p:nvPr/>
        </p:nvCxnSpPr>
        <p:spPr>
          <a:xfrm flipH="1" flipV="1">
            <a:off x="2154323" y="3719988"/>
            <a:ext cx="157780" cy="172852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endCxn id="67" idx="4"/>
          </p:cNvCxnSpPr>
          <p:nvPr/>
        </p:nvCxnSpPr>
        <p:spPr>
          <a:xfrm flipV="1">
            <a:off x="2776725" y="3639332"/>
            <a:ext cx="7511" cy="3447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70" idx="1"/>
            <a:endCxn id="67" idx="5"/>
          </p:cNvCxnSpPr>
          <p:nvPr/>
        </p:nvCxnSpPr>
        <p:spPr>
          <a:xfrm flipH="1" flipV="1">
            <a:off x="2882718" y="3596545"/>
            <a:ext cx="267090" cy="33256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71" idx="5"/>
            <a:endCxn id="10" idx="1"/>
          </p:cNvCxnSpPr>
          <p:nvPr/>
        </p:nvCxnSpPr>
        <p:spPr>
          <a:xfrm>
            <a:off x="3051824" y="3253767"/>
            <a:ext cx="391391" cy="8341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10" idx="7"/>
            <a:endCxn id="102" idx="2"/>
          </p:cNvCxnSpPr>
          <p:nvPr/>
        </p:nvCxnSpPr>
        <p:spPr>
          <a:xfrm flipV="1">
            <a:off x="3518416" y="3786568"/>
            <a:ext cx="551320" cy="30137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101"/>
          <p:cNvSpPr/>
          <p:nvPr/>
        </p:nvSpPr>
        <p:spPr>
          <a:xfrm>
            <a:off x="4069736" y="3716154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023405" y="488223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1023405" y="525469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2286314" y="306315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3480815" y="642206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2577203" y="656293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2385538" y="512488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917054" y="420037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>
            <a:stCxn id="48" idx="5"/>
            <a:endCxn id="108" idx="0"/>
          </p:cNvCxnSpPr>
          <p:nvPr/>
        </p:nvCxnSpPr>
        <p:spPr>
          <a:xfrm>
            <a:off x="2502227" y="6383424"/>
            <a:ext cx="128152" cy="179512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46" idx="6"/>
            <a:endCxn id="107" idx="2"/>
          </p:cNvCxnSpPr>
          <p:nvPr/>
        </p:nvCxnSpPr>
        <p:spPr>
          <a:xfrm>
            <a:off x="3130443" y="6351652"/>
            <a:ext cx="350372" cy="1408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30" idx="1"/>
            <a:endCxn id="110" idx="5"/>
          </p:cNvCxnSpPr>
          <p:nvPr/>
        </p:nvCxnSpPr>
        <p:spPr>
          <a:xfrm flipH="1" flipV="1">
            <a:off x="1007830" y="4320579"/>
            <a:ext cx="351652" cy="30309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23" idx="2"/>
            <a:endCxn id="110" idx="6"/>
          </p:cNvCxnSpPr>
          <p:nvPr/>
        </p:nvCxnSpPr>
        <p:spPr>
          <a:xfrm flipH="1" flipV="1">
            <a:off x="1023405" y="4270790"/>
            <a:ext cx="538991" cy="40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104" idx="0"/>
            <a:endCxn id="110" idx="4"/>
          </p:cNvCxnSpPr>
          <p:nvPr/>
        </p:nvCxnSpPr>
        <p:spPr>
          <a:xfrm flipH="1" flipV="1">
            <a:off x="970230" y="4341203"/>
            <a:ext cx="106351" cy="541031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39" idx="2"/>
            <a:endCxn id="105" idx="5"/>
          </p:cNvCxnSpPr>
          <p:nvPr/>
        </p:nvCxnSpPr>
        <p:spPr>
          <a:xfrm flipH="1" flipV="1">
            <a:off x="1114181" y="5374898"/>
            <a:ext cx="214151" cy="195506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stCxn id="37" idx="1"/>
            <a:endCxn id="39" idx="4"/>
          </p:cNvCxnSpPr>
          <p:nvPr/>
        </p:nvCxnSpPr>
        <p:spPr>
          <a:xfrm flipH="1" flipV="1">
            <a:off x="1381508" y="5640817"/>
            <a:ext cx="104618" cy="306716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stCxn id="106" idx="6"/>
            <a:endCxn id="71" idx="1"/>
          </p:cNvCxnSpPr>
          <p:nvPr/>
        </p:nvCxnSpPr>
        <p:spPr>
          <a:xfrm>
            <a:off x="2392665" y="3133564"/>
            <a:ext cx="583958" cy="206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/>
          <p:cNvSpPr/>
          <p:nvPr/>
        </p:nvSpPr>
        <p:spPr>
          <a:xfrm>
            <a:off x="7327666" y="2808735"/>
            <a:ext cx="4065706" cy="404475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/>
          <p:cNvGrpSpPr/>
          <p:nvPr/>
        </p:nvGrpSpPr>
        <p:grpSpPr>
          <a:xfrm>
            <a:off x="9222432" y="3937810"/>
            <a:ext cx="1228079" cy="1156127"/>
            <a:chOff x="4704581" y="2592767"/>
            <a:chExt cx="527938" cy="475569"/>
          </a:xfrm>
          <a:solidFill>
            <a:srgbClr val="FF0000"/>
          </a:solidFill>
        </p:grpSpPr>
        <p:sp>
          <p:nvSpPr>
            <p:cNvPr id="103" name="Oval 102"/>
            <p:cNvSpPr/>
            <p:nvPr/>
          </p:nvSpPr>
          <p:spPr>
            <a:xfrm>
              <a:off x="4921622" y="2792502"/>
              <a:ext cx="152401" cy="152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5143144" y="3010407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5186800" y="2781422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819252" y="3010407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065554" y="2624506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835127" y="2721434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763943" y="2592767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704581" y="2728327"/>
              <a:ext cx="45719" cy="579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Connector 120"/>
            <p:cNvCxnSpPr>
              <a:stCxn id="120" idx="1"/>
              <a:endCxn id="121" idx="5"/>
            </p:cNvCxnSpPr>
            <p:nvPr/>
          </p:nvCxnSpPr>
          <p:spPr>
            <a:xfrm flipH="1" flipV="1">
              <a:off x="4802967" y="2642212"/>
              <a:ext cx="38855" cy="87706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stCxn id="123" idx="6"/>
              <a:endCxn id="120" idx="2"/>
            </p:cNvCxnSpPr>
            <p:nvPr/>
          </p:nvCxnSpPr>
          <p:spPr>
            <a:xfrm flipV="1">
              <a:off x="4750300" y="2750399"/>
              <a:ext cx="84827" cy="6893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12" idx="1"/>
              <a:endCxn id="120" idx="5"/>
            </p:cNvCxnSpPr>
            <p:nvPr/>
          </p:nvCxnSpPr>
          <p:spPr>
            <a:xfrm flipH="1" flipV="1">
              <a:off x="4874151" y="2770879"/>
              <a:ext cx="69790" cy="4394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12" idx="7"/>
              <a:endCxn id="119" idx="4"/>
            </p:cNvCxnSpPr>
            <p:nvPr/>
          </p:nvCxnSpPr>
          <p:spPr>
            <a:xfrm flipV="1">
              <a:off x="5051704" y="2682435"/>
              <a:ext cx="36710" cy="132385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112" idx="7"/>
              <a:endCxn id="115" idx="2"/>
            </p:cNvCxnSpPr>
            <p:nvPr/>
          </p:nvCxnSpPr>
          <p:spPr>
            <a:xfrm flipV="1">
              <a:off x="5051704" y="2810387"/>
              <a:ext cx="135096" cy="4433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12" idx="5"/>
              <a:endCxn id="113" idx="1"/>
            </p:cNvCxnSpPr>
            <p:nvPr/>
          </p:nvCxnSpPr>
          <p:spPr>
            <a:xfrm>
              <a:off x="5051704" y="2922584"/>
              <a:ext cx="9813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12" idx="3"/>
              <a:endCxn id="116" idx="7"/>
            </p:cNvCxnSpPr>
            <p:nvPr/>
          </p:nvCxnSpPr>
          <p:spPr>
            <a:xfrm flipH="1">
              <a:off x="4858276" y="2922584"/>
              <a:ext cx="85665" cy="9630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Oval 130"/>
          <p:cNvSpPr/>
          <p:nvPr/>
        </p:nvSpPr>
        <p:spPr>
          <a:xfrm>
            <a:off x="9194250" y="469028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33" name="Straight Connector 132"/>
          <p:cNvCxnSpPr>
            <a:stCxn id="103" idx="2"/>
          </p:cNvCxnSpPr>
          <p:nvPr/>
        </p:nvCxnSpPr>
        <p:spPr>
          <a:xfrm flipH="1">
            <a:off x="9279441" y="4608619"/>
            <a:ext cx="447866" cy="1309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/>
          <p:cNvSpPr/>
          <p:nvPr/>
        </p:nvSpPr>
        <p:spPr>
          <a:xfrm>
            <a:off x="8196876" y="4076415"/>
            <a:ext cx="278548" cy="29217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8591027" y="456871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/>
          <p:cNvCxnSpPr>
            <a:stCxn id="136" idx="5"/>
          </p:cNvCxnSpPr>
          <p:nvPr/>
        </p:nvCxnSpPr>
        <p:spPr>
          <a:xfrm>
            <a:off x="8378322" y="4355212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/>
          <p:cNvSpPr/>
          <p:nvPr/>
        </p:nvSpPr>
        <p:spPr>
          <a:xfrm>
            <a:off x="10459355" y="516763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/>
          <p:cNvCxnSpPr>
            <a:stCxn id="112" idx="5"/>
          </p:cNvCxnSpPr>
          <p:nvPr/>
        </p:nvCxnSpPr>
        <p:spPr>
          <a:xfrm>
            <a:off x="10333385" y="5073313"/>
            <a:ext cx="141544" cy="114946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Oval 139"/>
          <p:cNvSpPr/>
          <p:nvPr/>
        </p:nvSpPr>
        <p:spPr>
          <a:xfrm>
            <a:off x="10676102" y="5384383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41" name="Straight Connector 140"/>
          <p:cNvCxnSpPr>
            <a:stCxn id="138" idx="5"/>
          </p:cNvCxnSpPr>
          <p:nvPr/>
        </p:nvCxnSpPr>
        <p:spPr>
          <a:xfrm>
            <a:off x="10550131" y="5287839"/>
            <a:ext cx="141545" cy="117166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Oval 141"/>
          <p:cNvSpPr/>
          <p:nvPr/>
        </p:nvSpPr>
        <p:spPr>
          <a:xfrm>
            <a:off x="7978387" y="455069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43" name="Straight Connector 142"/>
          <p:cNvCxnSpPr>
            <a:stCxn id="134" idx="3"/>
            <a:endCxn id="142" idx="7"/>
          </p:cNvCxnSpPr>
          <p:nvPr/>
        </p:nvCxnSpPr>
        <p:spPr>
          <a:xfrm flipH="1">
            <a:off x="8069163" y="4325798"/>
            <a:ext cx="168505" cy="24552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Oval 143"/>
          <p:cNvSpPr/>
          <p:nvPr/>
        </p:nvSpPr>
        <p:spPr>
          <a:xfrm>
            <a:off x="8791749" y="4203364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45" name="Straight Connector 144"/>
          <p:cNvCxnSpPr>
            <a:stCxn id="134" idx="6"/>
          </p:cNvCxnSpPr>
          <p:nvPr/>
        </p:nvCxnSpPr>
        <p:spPr>
          <a:xfrm>
            <a:off x="8475424" y="4222501"/>
            <a:ext cx="316325" cy="426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>
            <a:off x="8213481" y="368809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47" name="Straight Connector 146"/>
          <p:cNvCxnSpPr>
            <a:stCxn id="134" idx="0"/>
            <a:endCxn id="146" idx="4"/>
          </p:cNvCxnSpPr>
          <p:nvPr/>
        </p:nvCxnSpPr>
        <p:spPr>
          <a:xfrm flipH="1" flipV="1">
            <a:off x="8266657" y="3828917"/>
            <a:ext cx="69493" cy="247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Oval 147"/>
          <p:cNvSpPr/>
          <p:nvPr/>
        </p:nvSpPr>
        <p:spPr>
          <a:xfrm>
            <a:off x="8336150" y="5313968"/>
            <a:ext cx="302844" cy="334460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8105031" y="587455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50" name="Straight Connector 149"/>
          <p:cNvCxnSpPr>
            <a:stCxn id="148" idx="3"/>
            <a:endCxn id="149" idx="7"/>
          </p:cNvCxnSpPr>
          <p:nvPr/>
        </p:nvCxnSpPr>
        <p:spPr>
          <a:xfrm flipH="1">
            <a:off x="8195807" y="5599448"/>
            <a:ext cx="184693" cy="29573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Oval 150"/>
          <p:cNvSpPr/>
          <p:nvPr/>
        </p:nvSpPr>
        <p:spPr>
          <a:xfrm>
            <a:off x="7962812" y="544764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52" name="Straight Connector 151"/>
          <p:cNvCxnSpPr>
            <a:stCxn id="148" idx="2"/>
            <a:endCxn id="151" idx="6"/>
          </p:cNvCxnSpPr>
          <p:nvPr/>
        </p:nvCxnSpPr>
        <p:spPr>
          <a:xfrm flipH="1">
            <a:off x="8069163" y="5481198"/>
            <a:ext cx="266987" cy="36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8939580" y="543351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>
            <a:stCxn id="148" idx="6"/>
            <a:endCxn id="153" idx="2"/>
          </p:cNvCxnSpPr>
          <p:nvPr/>
        </p:nvCxnSpPr>
        <p:spPr>
          <a:xfrm>
            <a:off x="8638993" y="5481199"/>
            <a:ext cx="300587" cy="22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Oval 154"/>
          <p:cNvSpPr/>
          <p:nvPr/>
        </p:nvSpPr>
        <p:spPr>
          <a:xfrm>
            <a:off x="8378321" y="4990549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56" name="Straight Connector 155"/>
          <p:cNvCxnSpPr>
            <a:stCxn id="148" idx="0"/>
            <a:endCxn id="155" idx="4"/>
          </p:cNvCxnSpPr>
          <p:nvPr/>
        </p:nvCxnSpPr>
        <p:spPr>
          <a:xfrm flipH="1" flipV="1">
            <a:off x="8431497" y="5131376"/>
            <a:ext cx="56075" cy="182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Oval 156"/>
          <p:cNvSpPr/>
          <p:nvPr/>
        </p:nvSpPr>
        <p:spPr>
          <a:xfrm>
            <a:off x="9279442" y="5761181"/>
            <a:ext cx="263525" cy="26757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9658572" y="6228888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>
            <a:stCxn id="158" idx="5"/>
          </p:cNvCxnSpPr>
          <p:nvPr/>
        </p:nvCxnSpPr>
        <p:spPr>
          <a:xfrm>
            <a:off x="9445866" y="6015385"/>
            <a:ext cx="228279" cy="2341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Oval 159"/>
          <p:cNvSpPr/>
          <p:nvPr/>
        </p:nvSpPr>
        <p:spPr>
          <a:xfrm>
            <a:off x="9045931" y="6210871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61" name="Straight Connector 160"/>
          <p:cNvCxnSpPr>
            <a:stCxn id="157" idx="3"/>
            <a:endCxn id="160" idx="7"/>
          </p:cNvCxnSpPr>
          <p:nvPr/>
        </p:nvCxnSpPr>
        <p:spPr>
          <a:xfrm flipH="1">
            <a:off x="9136707" y="5989572"/>
            <a:ext cx="181327" cy="2419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Oval 161"/>
          <p:cNvSpPr/>
          <p:nvPr/>
        </p:nvSpPr>
        <p:spPr>
          <a:xfrm>
            <a:off x="9859293" y="5863536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63" name="Straight Connector 162"/>
          <p:cNvCxnSpPr>
            <a:stCxn id="157" idx="6"/>
          </p:cNvCxnSpPr>
          <p:nvPr/>
        </p:nvCxnSpPr>
        <p:spPr>
          <a:xfrm>
            <a:off x="9542967" y="5894969"/>
            <a:ext cx="316326" cy="30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9445373" y="5400147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>
            <a:stCxn id="157" idx="0"/>
            <a:endCxn id="164" idx="4"/>
          </p:cNvCxnSpPr>
          <p:nvPr/>
        </p:nvCxnSpPr>
        <p:spPr>
          <a:xfrm flipV="1">
            <a:off x="9411205" y="5540973"/>
            <a:ext cx="87344" cy="22020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148" idx="5"/>
            <a:endCxn id="167" idx="1"/>
          </p:cNvCxnSpPr>
          <p:nvPr/>
        </p:nvCxnSpPr>
        <p:spPr>
          <a:xfrm>
            <a:off x="8594643" y="5599447"/>
            <a:ext cx="159505" cy="2497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Oval 166"/>
          <p:cNvSpPr/>
          <p:nvPr/>
        </p:nvSpPr>
        <p:spPr>
          <a:xfrm>
            <a:off x="8738573" y="5828578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68" name="Straight Connector 167"/>
          <p:cNvCxnSpPr>
            <a:stCxn id="155" idx="0"/>
            <a:endCxn id="136" idx="3"/>
          </p:cNvCxnSpPr>
          <p:nvPr/>
        </p:nvCxnSpPr>
        <p:spPr>
          <a:xfrm flipV="1">
            <a:off x="8431498" y="4688918"/>
            <a:ext cx="175105" cy="3016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>
            <a:stCxn id="155" idx="1"/>
            <a:endCxn id="134" idx="3"/>
          </p:cNvCxnSpPr>
          <p:nvPr/>
        </p:nvCxnSpPr>
        <p:spPr>
          <a:xfrm flipH="1" flipV="1">
            <a:off x="8237668" y="4325798"/>
            <a:ext cx="156228" cy="6853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136" idx="6"/>
            <a:endCxn id="131" idx="2"/>
          </p:cNvCxnSpPr>
          <p:nvPr/>
        </p:nvCxnSpPr>
        <p:spPr>
          <a:xfrm>
            <a:off x="8697378" y="4639129"/>
            <a:ext cx="496872" cy="121569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stCxn id="148" idx="7"/>
            <a:endCxn id="115" idx="2"/>
          </p:cNvCxnSpPr>
          <p:nvPr/>
        </p:nvCxnSpPr>
        <p:spPr>
          <a:xfrm flipV="1">
            <a:off x="8594643" y="5023523"/>
            <a:ext cx="894534" cy="33942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>
            <a:stCxn id="157" idx="7"/>
            <a:endCxn id="112" idx="2"/>
          </p:cNvCxnSpPr>
          <p:nvPr/>
        </p:nvCxnSpPr>
        <p:spPr>
          <a:xfrm flipV="1">
            <a:off x="9504375" y="5023523"/>
            <a:ext cx="738234" cy="7768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>
            <a:endCxn id="103" idx="4"/>
          </p:cNvCxnSpPr>
          <p:nvPr/>
        </p:nvCxnSpPr>
        <p:spPr>
          <a:xfrm flipV="1">
            <a:off x="9541680" y="4793862"/>
            <a:ext cx="362884" cy="59274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stCxn id="157" idx="1"/>
            <a:endCxn id="148" idx="5"/>
          </p:cNvCxnSpPr>
          <p:nvPr/>
        </p:nvCxnSpPr>
        <p:spPr>
          <a:xfrm flipH="1" flipV="1">
            <a:off x="8594644" y="5599447"/>
            <a:ext cx="723390" cy="20092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Oval 174"/>
          <p:cNvSpPr/>
          <p:nvPr/>
        </p:nvSpPr>
        <p:spPr>
          <a:xfrm>
            <a:off x="10782453" y="4504762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76" name="Straight Connector 175"/>
          <p:cNvCxnSpPr>
            <a:stCxn id="113" idx="6"/>
            <a:endCxn id="175" idx="2"/>
          </p:cNvCxnSpPr>
          <p:nvPr/>
        </p:nvCxnSpPr>
        <p:spPr>
          <a:xfrm>
            <a:off x="10450511" y="4466851"/>
            <a:ext cx="331942" cy="10832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Oval 176"/>
          <p:cNvSpPr/>
          <p:nvPr/>
        </p:nvSpPr>
        <p:spPr>
          <a:xfrm>
            <a:off x="10993132" y="4809813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78" name="Straight Connector 177"/>
          <p:cNvCxnSpPr>
            <a:stCxn id="175" idx="5"/>
            <a:endCxn id="177" idx="1"/>
          </p:cNvCxnSpPr>
          <p:nvPr/>
        </p:nvCxnSpPr>
        <p:spPr>
          <a:xfrm>
            <a:off x="10873229" y="4624965"/>
            <a:ext cx="135478" cy="205471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Oval 178"/>
          <p:cNvSpPr/>
          <p:nvPr/>
        </p:nvSpPr>
        <p:spPr>
          <a:xfrm>
            <a:off x="9279442" y="3294812"/>
            <a:ext cx="278548" cy="29217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8698027" y="354743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8893407" y="3840490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9768713" y="3856131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83" name="Oval 182"/>
          <p:cNvSpPr/>
          <p:nvPr/>
        </p:nvSpPr>
        <p:spPr>
          <a:xfrm>
            <a:off x="9595528" y="308121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84" name="Oval 183"/>
          <p:cNvSpPr/>
          <p:nvPr/>
        </p:nvSpPr>
        <p:spPr>
          <a:xfrm>
            <a:off x="10233721" y="5454269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85" name="Oval 184"/>
          <p:cNvSpPr/>
          <p:nvPr/>
        </p:nvSpPr>
        <p:spPr>
          <a:xfrm>
            <a:off x="10366583" y="589972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186" name="Straight Connector 185"/>
          <p:cNvCxnSpPr>
            <a:stCxn id="138" idx="3"/>
            <a:endCxn id="184" idx="7"/>
          </p:cNvCxnSpPr>
          <p:nvPr/>
        </p:nvCxnSpPr>
        <p:spPr>
          <a:xfrm flipH="1">
            <a:off x="10324497" y="5287839"/>
            <a:ext cx="150433" cy="18705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>
            <a:stCxn id="184" idx="4"/>
            <a:endCxn id="185" idx="0"/>
          </p:cNvCxnSpPr>
          <p:nvPr/>
        </p:nvCxnSpPr>
        <p:spPr>
          <a:xfrm>
            <a:off x="10286897" y="5595096"/>
            <a:ext cx="132862" cy="3046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>
            <a:stCxn id="162" idx="6"/>
            <a:endCxn id="185" idx="2"/>
          </p:cNvCxnSpPr>
          <p:nvPr/>
        </p:nvCxnSpPr>
        <p:spPr>
          <a:xfrm>
            <a:off x="9965644" y="5933950"/>
            <a:ext cx="400939" cy="361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>
            <a:stCxn id="146" idx="6"/>
            <a:endCxn id="180" idx="2"/>
          </p:cNvCxnSpPr>
          <p:nvPr/>
        </p:nvCxnSpPr>
        <p:spPr>
          <a:xfrm flipV="1">
            <a:off x="8319832" y="3617849"/>
            <a:ext cx="378195" cy="14065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>
            <a:stCxn id="181" idx="0"/>
            <a:endCxn id="180" idx="5"/>
          </p:cNvCxnSpPr>
          <p:nvPr/>
        </p:nvCxnSpPr>
        <p:spPr>
          <a:xfrm flipH="1" flipV="1">
            <a:off x="8788803" y="3667638"/>
            <a:ext cx="157780" cy="172852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>
            <a:endCxn id="179" idx="4"/>
          </p:cNvCxnSpPr>
          <p:nvPr/>
        </p:nvCxnSpPr>
        <p:spPr>
          <a:xfrm flipV="1">
            <a:off x="9411205" y="3586982"/>
            <a:ext cx="7511" cy="3447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>
            <a:stCxn id="182" idx="1"/>
            <a:endCxn id="179" idx="5"/>
          </p:cNvCxnSpPr>
          <p:nvPr/>
        </p:nvCxnSpPr>
        <p:spPr>
          <a:xfrm flipH="1" flipV="1">
            <a:off x="9517198" y="3544195"/>
            <a:ext cx="267090" cy="33256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>
            <a:stCxn id="183" idx="5"/>
            <a:endCxn id="116" idx="1"/>
          </p:cNvCxnSpPr>
          <p:nvPr/>
        </p:nvCxnSpPr>
        <p:spPr>
          <a:xfrm>
            <a:off x="9686304" y="3201417"/>
            <a:ext cx="391391" cy="8341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>
            <a:stCxn id="116" idx="7"/>
            <a:endCxn id="195" idx="2"/>
          </p:cNvCxnSpPr>
          <p:nvPr/>
        </p:nvCxnSpPr>
        <p:spPr>
          <a:xfrm flipV="1">
            <a:off x="10152896" y="3734218"/>
            <a:ext cx="551320" cy="30137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Oval 194"/>
          <p:cNvSpPr/>
          <p:nvPr/>
        </p:nvSpPr>
        <p:spPr>
          <a:xfrm>
            <a:off x="10704216" y="3663804"/>
            <a:ext cx="106351" cy="14082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7657885" y="4829884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7657885" y="520234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8920794" y="3010800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10115295" y="6369715"/>
            <a:ext cx="106351" cy="1408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9211683" y="651058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9020018" y="5072535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7551534" y="4148026"/>
            <a:ext cx="106351" cy="140827"/>
          </a:xfrm>
          <a:prstGeom prst="ellipse">
            <a:avLst/>
          </a:prstGeom>
          <a:solidFill>
            <a:srgbClr val="408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203" name="Straight Connector 202"/>
          <p:cNvCxnSpPr>
            <a:stCxn id="160" idx="5"/>
            <a:endCxn id="200" idx="0"/>
          </p:cNvCxnSpPr>
          <p:nvPr/>
        </p:nvCxnSpPr>
        <p:spPr>
          <a:xfrm>
            <a:off x="9136707" y="6331074"/>
            <a:ext cx="128152" cy="179512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>
            <a:stCxn id="158" idx="6"/>
            <a:endCxn id="199" idx="2"/>
          </p:cNvCxnSpPr>
          <p:nvPr/>
        </p:nvCxnSpPr>
        <p:spPr>
          <a:xfrm>
            <a:off x="9764923" y="6299302"/>
            <a:ext cx="350372" cy="1408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>
            <a:stCxn id="142" idx="1"/>
            <a:endCxn id="202" idx="5"/>
          </p:cNvCxnSpPr>
          <p:nvPr/>
        </p:nvCxnSpPr>
        <p:spPr>
          <a:xfrm flipH="1" flipV="1">
            <a:off x="7642310" y="4268229"/>
            <a:ext cx="351652" cy="30309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>
            <a:stCxn id="134" idx="2"/>
            <a:endCxn id="202" idx="6"/>
          </p:cNvCxnSpPr>
          <p:nvPr/>
        </p:nvCxnSpPr>
        <p:spPr>
          <a:xfrm flipH="1" flipV="1">
            <a:off x="7657885" y="4218440"/>
            <a:ext cx="538991" cy="40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>
            <a:stCxn id="196" idx="0"/>
            <a:endCxn id="202" idx="4"/>
          </p:cNvCxnSpPr>
          <p:nvPr/>
        </p:nvCxnSpPr>
        <p:spPr>
          <a:xfrm flipH="1" flipV="1">
            <a:off x="7604710" y="4288853"/>
            <a:ext cx="106351" cy="541031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>
            <a:stCxn id="151" idx="2"/>
            <a:endCxn id="197" idx="5"/>
          </p:cNvCxnSpPr>
          <p:nvPr/>
        </p:nvCxnSpPr>
        <p:spPr>
          <a:xfrm flipH="1" flipV="1">
            <a:off x="7748661" y="5322548"/>
            <a:ext cx="214151" cy="195506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>
            <a:stCxn id="149" idx="1"/>
            <a:endCxn id="151" idx="4"/>
          </p:cNvCxnSpPr>
          <p:nvPr/>
        </p:nvCxnSpPr>
        <p:spPr>
          <a:xfrm flipH="1" flipV="1">
            <a:off x="8015988" y="5588467"/>
            <a:ext cx="104618" cy="306716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>
            <a:stCxn id="198" idx="6"/>
            <a:endCxn id="183" idx="1"/>
          </p:cNvCxnSpPr>
          <p:nvPr/>
        </p:nvCxnSpPr>
        <p:spPr>
          <a:xfrm>
            <a:off x="9027145" y="3081214"/>
            <a:ext cx="583958" cy="206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>
            <a:stCxn id="155" idx="6"/>
            <a:endCxn id="131" idx="3"/>
          </p:cNvCxnSpPr>
          <p:nvPr/>
        </p:nvCxnSpPr>
        <p:spPr>
          <a:xfrm flipV="1">
            <a:off x="8484672" y="4810487"/>
            <a:ext cx="725153" cy="250476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>
            <a:stCxn id="142" idx="5"/>
            <a:endCxn id="148" idx="1"/>
          </p:cNvCxnSpPr>
          <p:nvPr/>
        </p:nvCxnSpPr>
        <p:spPr>
          <a:xfrm>
            <a:off x="8069163" y="4670902"/>
            <a:ext cx="311337" cy="692047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>
            <a:stCxn id="131" idx="3"/>
            <a:endCxn id="201" idx="7"/>
          </p:cNvCxnSpPr>
          <p:nvPr/>
        </p:nvCxnSpPr>
        <p:spPr>
          <a:xfrm flipH="1">
            <a:off x="9110794" y="4810487"/>
            <a:ext cx="99031" cy="282672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>
            <a:stCxn id="115" idx="4"/>
            <a:endCxn id="164" idx="0"/>
          </p:cNvCxnSpPr>
          <p:nvPr/>
        </p:nvCxnSpPr>
        <p:spPr>
          <a:xfrm flipH="1">
            <a:off x="9498549" y="5093937"/>
            <a:ext cx="43804" cy="30621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>
            <a:stCxn id="164" idx="6"/>
            <a:endCxn id="184" idx="2"/>
          </p:cNvCxnSpPr>
          <p:nvPr/>
        </p:nvCxnSpPr>
        <p:spPr>
          <a:xfrm>
            <a:off x="9551724" y="5470561"/>
            <a:ext cx="681997" cy="54122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>
            <a:stCxn id="200" idx="7"/>
            <a:endCxn id="158" idx="2"/>
          </p:cNvCxnSpPr>
          <p:nvPr/>
        </p:nvCxnSpPr>
        <p:spPr>
          <a:xfrm flipV="1">
            <a:off x="9302459" y="6299302"/>
            <a:ext cx="356113" cy="23190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>
            <a:stCxn id="177" idx="3"/>
            <a:endCxn id="138" idx="7"/>
          </p:cNvCxnSpPr>
          <p:nvPr/>
        </p:nvCxnSpPr>
        <p:spPr>
          <a:xfrm flipH="1">
            <a:off x="10550131" y="4930016"/>
            <a:ext cx="458576" cy="25824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>
            <a:stCxn id="119" idx="6"/>
            <a:endCxn id="182" idx="2"/>
          </p:cNvCxnSpPr>
          <p:nvPr/>
        </p:nvCxnSpPr>
        <p:spPr>
          <a:xfrm flipV="1">
            <a:off x="9466870" y="3926545"/>
            <a:ext cx="301843" cy="81679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>
            <a:stCxn id="113" idx="0"/>
            <a:endCxn id="195" idx="3"/>
          </p:cNvCxnSpPr>
          <p:nvPr/>
        </p:nvCxnSpPr>
        <p:spPr>
          <a:xfrm flipV="1">
            <a:off x="10397336" y="3784007"/>
            <a:ext cx="322455" cy="612431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stCxn id="144" idx="6"/>
            <a:endCxn id="120" idx="2"/>
          </p:cNvCxnSpPr>
          <p:nvPr/>
        </p:nvCxnSpPr>
        <p:spPr>
          <a:xfrm>
            <a:off x="8898100" y="4273778"/>
            <a:ext cx="324332" cy="6399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>
            <a:stCxn id="195" idx="1"/>
            <a:endCxn id="183" idx="6"/>
          </p:cNvCxnSpPr>
          <p:nvPr/>
        </p:nvCxnSpPr>
        <p:spPr>
          <a:xfrm flipH="1" flipV="1">
            <a:off x="9701879" y="3151628"/>
            <a:ext cx="1017912" cy="53280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>
            <a:stCxn id="160" idx="1"/>
            <a:endCxn id="167" idx="5"/>
          </p:cNvCxnSpPr>
          <p:nvPr/>
        </p:nvCxnSpPr>
        <p:spPr>
          <a:xfrm flipH="1" flipV="1">
            <a:off x="8829349" y="5948781"/>
            <a:ext cx="232157" cy="28271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Shape 218"/>
          <p:cNvSpPr txBox="1">
            <a:spLocks/>
          </p:cNvSpPr>
          <p:nvPr/>
        </p:nvSpPr>
        <p:spPr>
          <a:xfrm>
            <a:off x="443307" y="2185434"/>
            <a:ext cx="12118187" cy="6478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45622" tIns="145622" rIns="145622" bIns="145622" anchor="t" anchorCtr="0">
            <a:noAutofit/>
          </a:bodyPr>
          <a:lstStyle>
            <a:lvl1pPr marL="381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ln>
                  <a:noFill/>
                </a:ln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1pPr>
            <a:lvl2pPr marL="762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ln>
                  <a:noFill/>
                </a:ln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2pPr>
            <a:lvl3pPr marL="1143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ln>
                  <a:noFill/>
                </a:ln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3pPr>
            <a:lvl4pPr marL="1524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ln>
                  <a:noFill/>
                </a:ln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4pPr>
            <a:lvl5pPr marL="1905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ln>
                  <a:noFill/>
                </a:ln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5pPr>
            <a:lvl6pPr marL="2286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ln>
                  <a:noFill/>
                </a:ln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6pPr>
            <a:lvl7pPr marL="2667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ln>
                  <a:noFill/>
                </a:ln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7pPr>
            <a:lvl8pPr marL="3048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ln>
                  <a:noFill/>
                </a:ln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8pPr>
            <a:lvl9pPr marL="3429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ln>
                  <a:noFill/>
                </a:ln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9pPr>
          </a:lstStyle>
          <a:p>
            <a:pPr marL="455143" indent="-455143">
              <a:spcBef>
                <a:spcPts val="0"/>
              </a:spcBef>
              <a:buFont typeface="Arial"/>
              <a:buChar char="•"/>
            </a:pPr>
            <a:endParaRPr lang="en-US" sz="3600" dirty="0" smtClean="0"/>
          </a:p>
          <a:p>
            <a:pPr marL="455143" indent="-455143">
              <a:spcBef>
                <a:spcPts val="0"/>
              </a:spcBef>
              <a:buFont typeface="Arial"/>
              <a:buChar char="•"/>
            </a:pPr>
            <a:endParaRPr lang="en-US" sz="3600" dirty="0"/>
          </a:p>
          <a:p>
            <a:pPr marL="455143" indent="-455143">
              <a:spcBef>
                <a:spcPts val="0"/>
              </a:spcBef>
              <a:buFont typeface="Arial"/>
              <a:buChar char="•"/>
            </a:pPr>
            <a:endParaRPr lang="en-US" sz="3600" dirty="0" smtClean="0"/>
          </a:p>
          <a:p>
            <a:pPr marL="455143" indent="-455143">
              <a:spcBef>
                <a:spcPts val="0"/>
              </a:spcBef>
              <a:buFont typeface="Arial"/>
              <a:buChar char="•"/>
            </a:pPr>
            <a:endParaRPr lang="en-US" sz="3600" dirty="0"/>
          </a:p>
          <a:p>
            <a:pPr marL="455143" indent="-455143">
              <a:spcBef>
                <a:spcPts val="0"/>
              </a:spcBef>
              <a:buFont typeface="Arial"/>
              <a:buChar char="•"/>
            </a:pPr>
            <a:endParaRPr lang="en-US" sz="3600" dirty="0" smtClean="0"/>
          </a:p>
          <a:p>
            <a:pPr marL="455143" indent="-455143">
              <a:spcBef>
                <a:spcPts val="0"/>
              </a:spcBef>
              <a:buFont typeface="Arial"/>
              <a:buChar char="•"/>
            </a:pPr>
            <a:endParaRPr lang="en-US" sz="3600" dirty="0"/>
          </a:p>
          <a:p>
            <a:pPr marL="455143" indent="-455143">
              <a:spcBef>
                <a:spcPts val="0"/>
              </a:spcBef>
              <a:buFont typeface="Arial"/>
              <a:buChar char="•"/>
            </a:pPr>
            <a:endParaRPr lang="en-US" sz="3600" dirty="0" smtClean="0"/>
          </a:p>
          <a:p>
            <a:pPr marL="455143" indent="-455143">
              <a:spcBef>
                <a:spcPts val="0"/>
              </a:spcBef>
              <a:buFont typeface="Arial"/>
              <a:buChar char="•"/>
            </a:pPr>
            <a:endParaRPr lang="en-US" sz="3600" dirty="0"/>
          </a:p>
          <a:p>
            <a:pPr marL="455143" indent="-455143">
              <a:spcBef>
                <a:spcPts val="0"/>
              </a:spcBef>
              <a:buFont typeface="Arial"/>
              <a:buChar char="•"/>
            </a:pPr>
            <a:endParaRPr lang="en-US" sz="3600" dirty="0" smtClean="0"/>
          </a:p>
          <a:p>
            <a:pPr marL="455143" indent="-455143">
              <a:spcBef>
                <a:spcPts val="0"/>
              </a:spcBef>
              <a:buFont typeface="Arial"/>
              <a:buChar char="•"/>
            </a:pPr>
            <a:r>
              <a:rPr lang="en" sz="3600" dirty="0" smtClean="0"/>
              <a:t>Reply network -- across the side edges increase</a:t>
            </a:r>
          </a:p>
          <a:p>
            <a:pPr marL="455143" indent="-455143">
              <a:spcBef>
                <a:spcPts val="0"/>
              </a:spcBef>
              <a:buFont typeface="Arial"/>
              <a:buChar char="•"/>
            </a:pPr>
            <a:r>
              <a:rPr lang="en" sz="3600" dirty="0" smtClean="0"/>
              <a:t>More discussion!</a:t>
            </a:r>
            <a:endParaRPr lang="en" sz="3600" dirty="0"/>
          </a:p>
        </p:txBody>
      </p:sp>
      <p:sp>
        <p:nvSpPr>
          <p:cNvPr id="236" name="Shape 221"/>
          <p:cNvSpPr/>
          <p:nvPr/>
        </p:nvSpPr>
        <p:spPr>
          <a:xfrm rot="5400000">
            <a:off x="5769569" y="3729609"/>
            <a:ext cx="639147" cy="217979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  <p:sp>
        <p:nvSpPr>
          <p:cNvPr id="237" name="Shape 222"/>
          <p:cNvSpPr txBox="1"/>
          <p:nvPr/>
        </p:nvSpPr>
        <p:spPr>
          <a:xfrm>
            <a:off x="4907614" y="5222624"/>
            <a:ext cx="2271426" cy="1019588"/>
          </a:xfrm>
          <a:prstGeom prst="rect">
            <a:avLst/>
          </a:prstGeom>
          <a:solidFill>
            <a:srgbClr val="C9C3BA"/>
          </a:solidFill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r>
              <a:rPr lang="en" dirty="0"/>
              <a:t>Attention increases</a:t>
            </a:r>
          </a:p>
        </p:txBody>
      </p:sp>
    </p:spTree>
    <p:extLst>
      <p:ext uri="{BB962C8B-B14F-4D97-AF65-F5344CB8AC3E}">
        <p14:creationId xmlns:p14="http://schemas.microsoft.com/office/powerpoint/2010/main" val="15514916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5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5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9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0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3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5" grpId="0" animBg="1"/>
      <p:bldP spid="63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102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00" grpId="0" animBg="1"/>
      <p:bldP spid="131" grpId="0" animBg="1"/>
      <p:bldP spid="134" grpId="0" animBg="1"/>
      <p:bldP spid="136" grpId="0" animBg="1"/>
      <p:bldP spid="138" grpId="0" animBg="1"/>
      <p:bldP spid="140" grpId="0" animBg="1"/>
      <p:bldP spid="142" grpId="0" animBg="1"/>
      <p:bldP spid="144" grpId="0" animBg="1"/>
      <p:bldP spid="146" grpId="0" animBg="1"/>
      <p:bldP spid="148" grpId="0" animBg="1"/>
      <p:bldP spid="149" grpId="0" animBg="1"/>
      <p:bldP spid="151" grpId="0" animBg="1"/>
      <p:bldP spid="153" grpId="0" animBg="1"/>
      <p:bldP spid="155" grpId="0" animBg="1"/>
      <p:bldP spid="157" grpId="0" animBg="1"/>
      <p:bldP spid="158" grpId="0" animBg="1"/>
      <p:bldP spid="160" grpId="0" animBg="1"/>
      <p:bldP spid="162" grpId="0" animBg="1"/>
      <p:bldP spid="164" grpId="0" animBg="1"/>
      <p:bldP spid="167" grpId="0" animBg="1"/>
      <p:bldP spid="175" grpId="0" animBg="1"/>
      <p:bldP spid="177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36" grpId="0" animBg="1"/>
      <p:bldP spid="236" grpId="1" animBg="1"/>
      <p:bldP spid="237" grpId="0" animBg="1"/>
      <p:bldP spid="23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Controversial debates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4294967295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67" name="Shape 67" descr="160608-trump_thelid-1614_fa49b8448f3535113be93376e20e2925.nbcnews-fp-1200-8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6862" y="1929908"/>
            <a:ext cx="8514185" cy="7568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7279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Content</a:t>
            </a:r>
          </a:p>
        </p:txBody>
      </p:sp>
      <p:cxnSp>
        <p:nvCxnSpPr>
          <p:cNvPr id="231" name="Shape 231"/>
          <p:cNvCxnSpPr/>
          <p:nvPr/>
        </p:nvCxnSpPr>
        <p:spPr>
          <a:xfrm>
            <a:off x="1468480" y="5438815"/>
            <a:ext cx="10578347" cy="9045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32" name="Shape 232"/>
          <p:cNvCxnSpPr/>
          <p:nvPr/>
        </p:nvCxnSpPr>
        <p:spPr>
          <a:xfrm flipH="1">
            <a:off x="6893654" y="1976083"/>
            <a:ext cx="13653" cy="701610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1867" y="1305314"/>
            <a:ext cx="3761836" cy="3646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7732" y="5739660"/>
            <a:ext cx="4230985" cy="3646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1218" y="1775408"/>
            <a:ext cx="5664003" cy="345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8543" y="5739663"/>
            <a:ext cx="4065173" cy="364633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 txBox="1"/>
          <p:nvPr/>
        </p:nvSpPr>
        <p:spPr>
          <a:xfrm rot="-5400000">
            <a:off x="-79289" y="3216260"/>
            <a:ext cx="2265884" cy="571307"/>
          </a:xfrm>
          <a:prstGeom prst="rect">
            <a:avLst/>
          </a:prstGeom>
          <a:noFill/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before</a:t>
            </a:r>
          </a:p>
        </p:txBody>
      </p:sp>
      <p:sp>
        <p:nvSpPr>
          <p:cNvPr id="238" name="Shape 238"/>
          <p:cNvSpPr txBox="1"/>
          <p:nvPr/>
        </p:nvSpPr>
        <p:spPr>
          <a:xfrm rot="-5400000">
            <a:off x="-79289" y="6732277"/>
            <a:ext cx="2265884" cy="571307"/>
          </a:xfrm>
          <a:prstGeom prst="rect">
            <a:avLst/>
          </a:prstGeom>
          <a:noFill/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Attention increases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443308" y="4586714"/>
            <a:ext cx="12118186" cy="11529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r>
              <a:rPr lang="en" sz="4800" dirty="0"/>
              <a:t>Content becomes </a:t>
            </a:r>
            <a:r>
              <a:rPr lang="en" sz="4800" dirty="0" smtClean="0"/>
              <a:t>uniform</a:t>
            </a:r>
            <a:r>
              <a:rPr lang="en-US" sz="4800" dirty="0" smtClean="0"/>
              <a:t> across the sides</a:t>
            </a:r>
            <a:endParaRPr lang="en" sz="4800" dirty="0"/>
          </a:p>
        </p:txBody>
      </p:sp>
    </p:spTree>
    <p:extLst>
      <p:ext uri="{BB962C8B-B14F-4D97-AF65-F5344CB8AC3E}">
        <p14:creationId xmlns:p14="http://schemas.microsoft.com/office/powerpoint/2010/main" val="20641725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/>
      <p:bldP spid="238" grpId="0"/>
      <p:bldP spid="23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To summarize...</a:t>
            </a:r>
          </a:p>
        </p:txBody>
      </p:sp>
      <p:sp>
        <p:nvSpPr>
          <p:cNvPr id="245" name="Shape 245"/>
          <p:cNvSpPr txBox="1">
            <a:spLocks noGrp="1"/>
          </p:cNvSpPr>
          <p:nvPr>
            <p:ph type="body" idx="4294967295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pPr marL="455143" indent="-455143">
              <a:spcBef>
                <a:spcPts val="0"/>
              </a:spcBef>
              <a:buFont typeface="Arial"/>
              <a:buChar char="•"/>
            </a:pPr>
            <a:r>
              <a:rPr lang="en-US" sz="3600" dirty="0" smtClean="0"/>
              <a:t>Studied controversial debates</a:t>
            </a:r>
          </a:p>
          <a:p>
            <a:pPr marL="455143" indent="-455143">
              <a:spcBef>
                <a:spcPts val="0"/>
              </a:spcBef>
              <a:buFont typeface="Arial"/>
              <a:buChar char="•"/>
            </a:pPr>
            <a:r>
              <a:rPr lang="en-US" sz="3600" dirty="0" smtClean="0"/>
              <a:t>Particularly during external events</a:t>
            </a:r>
          </a:p>
          <a:p>
            <a:pPr marL="455143" indent="-455143">
              <a:spcBef>
                <a:spcPts val="0"/>
              </a:spcBef>
              <a:buFont typeface="Arial"/>
              <a:buChar char="•"/>
            </a:pPr>
            <a:r>
              <a:rPr lang="en" sz="3600" dirty="0" smtClean="0"/>
              <a:t>Polarization increases</a:t>
            </a:r>
          </a:p>
          <a:p>
            <a:pPr marL="455143" indent="-455143">
              <a:spcBef>
                <a:spcPts val="0"/>
              </a:spcBef>
              <a:buFont typeface="Arial"/>
              <a:buChar char="•"/>
            </a:pPr>
            <a:r>
              <a:rPr lang="en" sz="3600" dirty="0" smtClean="0"/>
              <a:t>Retweet Network </a:t>
            </a:r>
            <a:r>
              <a:rPr lang="en-US" sz="3600" dirty="0" smtClean="0"/>
              <a:t>becomes hierarchical</a:t>
            </a:r>
          </a:p>
          <a:p>
            <a:pPr marL="455143" indent="-455143">
              <a:spcBef>
                <a:spcPts val="0"/>
              </a:spcBef>
              <a:buFont typeface="Arial"/>
              <a:buChar char="•"/>
            </a:pPr>
            <a:r>
              <a:rPr lang="en-US" sz="3600" dirty="0" smtClean="0"/>
              <a:t>More replies across sides</a:t>
            </a:r>
            <a:endParaRPr lang="en" sz="3600" dirty="0" smtClean="0"/>
          </a:p>
          <a:p>
            <a:pPr marL="455143" indent="-455143">
              <a:spcBef>
                <a:spcPts val="0"/>
              </a:spcBef>
              <a:buFont typeface="Arial"/>
              <a:buChar char="•"/>
            </a:pPr>
            <a:r>
              <a:rPr lang="en" sz="3600" dirty="0" smtClean="0"/>
              <a:t>Content becomes uniform</a:t>
            </a:r>
          </a:p>
          <a:p>
            <a:pPr marL="455143" indent="-455143">
              <a:spcBef>
                <a:spcPts val="0"/>
              </a:spcBef>
              <a:buFont typeface="Arial"/>
              <a:buChar char="•"/>
            </a:pPr>
            <a:r>
              <a:rPr lang="en" sz="3600" dirty="0" smtClean="0"/>
              <a:t>Many more results in the paper</a:t>
            </a:r>
            <a:endParaRPr lang="en" sz="3600" dirty="0"/>
          </a:p>
        </p:txBody>
      </p:sp>
    </p:spTree>
    <p:extLst>
      <p:ext uri="{BB962C8B-B14F-4D97-AF65-F5344CB8AC3E}">
        <p14:creationId xmlns:p14="http://schemas.microsoft.com/office/powerpoint/2010/main" val="23955467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sz="quarter" idx="13"/>
          </p:nvPr>
        </p:nvSpPr>
        <p:spPr>
          <a:xfrm>
            <a:off x="673100" y="5599294"/>
            <a:ext cx="11658600" cy="2801403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548"/>
              </a:spcAft>
            </a:pPr>
            <a:r>
              <a:rPr lang="en" sz="2900" cap="none" dirty="0" smtClean="0"/>
              <a:t>@gvrkiran, @gdfm7, @gionis, @mmathioudakis</a:t>
            </a:r>
          </a:p>
          <a:p>
            <a:pPr>
              <a:lnSpc>
                <a:spcPct val="115000"/>
              </a:lnSpc>
              <a:spcAft>
                <a:spcPts val="2548"/>
              </a:spcAft>
            </a:pPr>
            <a:r>
              <a:rPr lang="en" sz="2900" dirty="0" smtClean="0"/>
              <a:t>Code </a:t>
            </a:r>
            <a:r>
              <a:rPr lang="en" sz="2900" dirty="0"/>
              <a:t>and data available: </a:t>
            </a:r>
            <a:r>
              <a:rPr lang="en" sz="2900" u="sng" cap="none" dirty="0" smtClean="0">
                <a:solidFill>
                  <a:schemeClr val="tx1">
                    <a:lumMod val="20000"/>
                    <a:lumOff val="80000"/>
                  </a:schemeClr>
                </a:solidFill>
                <a:hlinkClick r:id="rId3"/>
              </a:rPr>
              <a:t>https://mmathioudakis.github.io/polarization</a:t>
            </a:r>
            <a:endParaRPr lang="en" sz="2900" u="sng" dirty="0">
              <a:solidFill>
                <a:schemeClr val="tx1">
                  <a:lumMod val="20000"/>
                  <a:lumOff val="80000"/>
                </a:schemeClr>
              </a:solidFill>
              <a:hlinkClick r:id="rId3"/>
            </a:endParaRPr>
          </a:p>
        </p:txBody>
      </p:sp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673100" y="1463342"/>
            <a:ext cx="11658600" cy="3811514"/>
          </a:xfrm>
          <a:prstGeom prst="rect">
            <a:avLst/>
          </a:prstGeom>
        </p:spPr>
        <p:txBody>
          <a:bodyPr lIns="145622" tIns="145622" rIns="145622" bIns="145622" anchor="b" anchorCtr="0">
            <a:noAutofit/>
          </a:bodyPr>
          <a:lstStyle/>
          <a:p>
            <a:r>
              <a:rPr lang="en" sz="72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546667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Measures</a:t>
            </a:r>
          </a:p>
        </p:txBody>
      </p:sp>
      <p:graphicFrame>
        <p:nvGraphicFramePr>
          <p:cNvPr id="257" name="Shape 257"/>
          <p:cNvGraphicFramePr/>
          <p:nvPr>
            <p:extLst>
              <p:ext uri="{D42A27DB-BD31-4B8C-83A1-F6EECF244321}">
                <p14:modId xmlns:p14="http://schemas.microsoft.com/office/powerpoint/2010/main" val="174934402"/>
              </p:ext>
            </p:extLst>
          </p:nvPr>
        </p:nvGraphicFramePr>
        <p:xfrm>
          <a:off x="4864894" y="1"/>
          <a:ext cx="8139905" cy="1256639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139905"/>
              </a:tblGrid>
              <a:tr h="751332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700" b="1"/>
                        <a:t>Measure</a:t>
                      </a:r>
                    </a:p>
                  </a:txBody>
                  <a:tcPr marL="130027" marR="130027" marT="173369" marB="173369"/>
                </a:tc>
              </a:tr>
              <a:tr h="751332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700"/>
                        <a:t>Polarization score</a:t>
                      </a:r>
                    </a:p>
                  </a:txBody>
                  <a:tcPr marL="130027" marR="130027" marT="173369" marB="173369"/>
                </a:tc>
              </a:tr>
              <a:tr h="751332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700"/>
                        <a:t>Clustering coefficient</a:t>
                      </a:r>
                    </a:p>
                  </a:txBody>
                  <a:tcPr marL="130027" marR="130027" marT="173369" marB="173369"/>
                </a:tc>
              </a:tr>
              <a:tr h="751332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700"/>
                        <a:t>Tie strength</a:t>
                      </a:r>
                    </a:p>
                  </a:txBody>
                  <a:tcPr marL="130027" marR="130027" marT="173369" marB="173369"/>
                </a:tc>
              </a:tr>
              <a:tr h="751332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700"/>
                        <a:t>Cross-side openness</a:t>
                      </a:r>
                    </a:p>
                  </a:txBody>
                  <a:tcPr marL="130027" marR="130027" marT="173369" marB="173369"/>
                </a:tc>
              </a:tr>
              <a:tr h="751332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700"/>
                        <a:t>Sides edge composition</a:t>
                      </a:r>
                    </a:p>
                  </a:txBody>
                  <a:tcPr marL="130027" marR="130027" marT="173369" marB="173369"/>
                </a:tc>
              </a:tr>
              <a:tr h="751332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700" dirty="0"/>
                        <a:t>Core-periphery openness</a:t>
                      </a:r>
                    </a:p>
                  </a:txBody>
                  <a:tcPr marL="130027" marR="130027" marT="173369" marB="173369"/>
                </a:tc>
              </a:tr>
              <a:tr h="751332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700"/>
                        <a:t>Bi-motif</a:t>
                      </a:r>
                    </a:p>
                  </a:txBody>
                  <a:tcPr marL="130027" marR="130027" marT="173369" marB="173369"/>
                </a:tc>
              </a:tr>
              <a:tr h="751332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700"/>
                        <a:t>Core density</a:t>
                      </a:r>
                    </a:p>
                  </a:txBody>
                  <a:tcPr marL="130027" marR="130027" marT="173369" marB="173369"/>
                </a:tc>
              </a:tr>
              <a:tr h="115592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700"/>
                        <a:t>Core-periphery edge composition</a:t>
                      </a:r>
                    </a:p>
                  </a:txBody>
                  <a:tcPr marL="130027" marR="130027" marT="173369" marB="173369"/>
                </a:tc>
              </a:tr>
              <a:tr h="115592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700"/>
                        <a:t>Cross-side content divergence</a:t>
                      </a:r>
                    </a:p>
                  </a:txBody>
                  <a:tcPr marL="130027" marR="130027" marT="173369" marB="173369"/>
                </a:tc>
              </a:tr>
              <a:tr h="115592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700"/>
                        <a:t>Within-side content divergence</a:t>
                      </a:r>
                    </a:p>
                  </a:txBody>
                  <a:tcPr marL="130027" marR="130027" marT="173369" marB="173369"/>
                </a:tc>
              </a:tr>
              <a:tr h="751332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700"/>
                        <a:t>Topic variance</a:t>
                      </a:r>
                    </a:p>
                  </a:txBody>
                  <a:tcPr marL="130027" marR="130027" marT="173369" marB="173369"/>
                </a:tc>
              </a:tr>
              <a:tr h="751332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700"/>
                        <a:t>Sentiment variance</a:t>
                      </a:r>
                    </a:p>
                  </a:txBody>
                  <a:tcPr marL="130027" marR="130027" marT="173369" marB="173369"/>
                </a:tc>
              </a:tr>
              <a:tr h="751332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2700" dirty="0"/>
                        <a:t>Psychometric analysis</a:t>
                      </a:r>
                    </a:p>
                  </a:txBody>
                  <a:tcPr marL="130027" marR="130027" marT="173369" marB="173369"/>
                </a:tc>
              </a:tr>
            </a:tbl>
          </a:graphicData>
        </a:graphic>
      </p:graphicFrame>
      <p:sp>
        <p:nvSpPr>
          <p:cNvPr id="258" name="Shape 258"/>
          <p:cNvSpPr/>
          <p:nvPr/>
        </p:nvSpPr>
        <p:spPr>
          <a:xfrm>
            <a:off x="5697138" y="815834"/>
            <a:ext cx="421547" cy="6599111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5697138" y="7414945"/>
            <a:ext cx="421547" cy="3746702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45622" tIns="145622" rIns="145622" bIns="145622" anchor="ctr" anchorCtr="0">
            <a:noAutofit/>
          </a:bodyPr>
          <a:lstStyle/>
          <a:p>
            <a:endParaRPr/>
          </a:p>
        </p:txBody>
      </p:sp>
      <p:sp>
        <p:nvSpPr>
          <p:cNvPr id="260" name="Shape 260"/>
          <p:cNvSpPr txBox="1"/>
          <p:nvPr/>
        </p:nvSpPr>
        <p:spPr>
          <a:xfrm>
            <a:off x="3644018" y="3480841"/>
            <a:ext cx="2053120" cy="1086009"/>
          </a:xfrm>
          <a:prstGeom prst="rect">
            <a:avLst/>
          </a:prstGeom>
          <a:noFill/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network based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3644018" y="8483461"/>
            <a:ext cx="1984427" cy="1086009"/>
          </a:xfrm>
          <a:prstGeom prst="rect">
            <a:avLst/>
          </a:prstGeom>
          <a:noFill/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content based</a:t>
            </a:r>
          </a:p>
        </p:txBody>
      </p:sp>
    </p:spTree>
    <p:extLst>
      <p:ext uri="{BB962C8B-B14F-4D97-AF65-F5344CB8AC3E}">
        <p14:creationId xmlns:p14="http://schemas.microsoft.com/office/powerpoint/2010/main" val="31045265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Measure of polarization</a:t>
            </a:r>
          </a:p>
        </p:txBody>
      </p:sp>
      <p:sp>
        <p:nvSpPr>
          <p:cNvPr id="267" name="Shape 267"/>
          <p:cNvSpPr txBox="1">
            <a:spLocks noGrp="1"/>
          </p:cNvSpPr>
          <p:nvPr>
            <p:ph type="body" idx="4294967295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pPr marL="728228" indent="-364114">
              <a:spcBef>
                <a:spcPts val="0"/>
              </a:spcBef>
            </a:pPr>
            <a:r>
              <a:rPr lang="en"/>
              <a:t>How controversial is a topic?</a:t>
            </a:r>
          </a:p>
          <a:p>
            <a:pPr marL="728228" indent="-364114">
              <a:spcBef>
                <a:spcPts val="0"/>
              </a:spcBef>
            </a:pPr>
            <a:r>
              <a:rPr lang="en"/>
              <a:t>Random walk controversy score (RWC)</a:t>
            </a:r>
          </a:p>
          <a:p>
            <a:pPr marL="728228" indent="-364114">
              <a:spcBef>
                <a:spcPts val="0"/>
              </a:spcBef>
            </a:pPr>
            <a:r>
              <a:rPr lang="en"/>
              <a:t>Intuitively: How easily does information flow between the two sides</a:t>
            </a:r>
          </a:p>
          <a:p>
            <a:pPr marL="728228" indent="-364114">
              <a:spcBef>
                <a:spcPts val="0"/>
              </a:spcBef>
            </a:pPr>
            <a:r>
              <a:rPr lang="en"/>
              <a:t>ADD EXAMPLE OF RWC</a:t>
            </a:r>
          </a:p>
        </p:txBody>
      </p:sp>
    </p:spTree>
    <p:extLst>
      <p:ext uri="{BB962C8B-B14F-4D97-AF65-F5344CB8AC3E}">
        <p14:creationId xmlns:p14="http://schemas.microsoft.com/office/powerpoint/2010/main" val="27472845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208862" y="2154352"/>
            <a:ext cx="12118187" cy="3892338"/>
          </a:xfrm>
          <a:prstGeom prst="rect">
            <a:avLst/>
          </a:prstGeom>
        </p:spPr>
        <p:txBody>
          <a:bodyPr lIns="145622" tIns="145622" rIns="145622" bIns="145622" anchor="b" anchorCtr="0">
            <a:normAutofit/>
          </a:bodyPr>
          <a:lstStyle/>
          <a:p>
            <a:pPr marL="728228" indent="616971">
              <a:buClr>
                <a:schemeClr val="dk1"/>
              </a:buClr>
              <a:buSzPct val="30555"/>
            </a:pPr>
            <a:r>
              <a:rPr lang="en-US" sz="4400" cap="none" dirty="0" smtClean="0"/>
              <a:t>The Effect of </a:t>
            </a:r>
            <a:r>
              <a:rPr lang="en-US" sz="4400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Collective </a:t>
            </a:r>
            <a:r>
              <a:rPr lang="en-US" sz="4400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</a:t>
            </a:r>
            <a:r>
              <a:rPr lang="en-US" sz="4400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ttention </a:t>
            </a:r>
            <a:r>
              <a:rPr lang="en-US" sz="4400" cap="none" dirty="0" smtClean="0"/>
              <a:t>on </a:t>
            </a:r>
            <a:r>
              <a:rPr lang="en-US" sz="4400" cap="none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</a:t>
            </a:r>
            <a:r>
              <a:rPr lang="en-US" sz="4400" cap="none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ontroversial Debates </a:t>
            </a:r>
            <a:r>
              <a:rPr lang="en-US" sz="4400" cap="none" dirty="0" smtClean="0"/>
              <a:t>on Social media</a:t>
            </a:r>
            <a:endParaRPr lang="en" sz="4400" cap="non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614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“Trump taxes”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4294967295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391" y="2185434"/>
            <a:ext cx="12561493" cy="5597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8260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“Trump taxes”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4294967295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388" y="2324844"/>
            <a:ext cx="12561493" cy="54584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Shape 87"/>
          <p:cNvCxnSpPr/>
          <p:nvPr/>
        </p:nvCxnSpPr>
        <p:spPr>
          <a:xfrm flipH="1">
            <a:off x="3712071" y="3698394"/>
            <a:ext cx="910933" cy="23552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8" name="Shape 88"/>
          <p:cNvSpPr txBox="1"/>
          <p:nvPr/>
        </p:nvSpPr>
        <p:spPr>
          <a:xfrm>
            <a:off x="4636587" y="3408308"/>
            <a:ext cx="3208960" cy="1086009"/>
          </a:xfrm>
          <a:prstGeom prst="rect">
            <a:avLst/>
          </a:prstGeom>
          <a:noFill/>
          <a:ln>
            <a:noFill/>
          </a:ln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Rachel maddow show on 2005 tax return</a:t>
            </a:r>
          </a:p>
        </p:txBody>
      </p:sp>
    </p:spTree>
    <p:extLst>
      <p:ext uri="{BB962C8B-B14F-4D97-AF65-F5344CB8AC3E}">
        <p14:creationId xmlns:p14="http://schemas.microsoft.com/office/powerpoint/2010/main" val="12230664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Gun Control on Twitter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4294967295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377" y="3203986"/>
            <a:ext cx="12601835" cy="3198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014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/>
              <a:t>Till now...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4294967295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Controversial debates looked in isolation</a:t>
            </a:r>
          </a:p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As static snapshots</a:t>
            </a:r>
          </a:p>
        </p:txBody>
      </p:sp>
    </p:spTree>
    <p:extLst>
      <p:ext uri="{BB962C8B-B14F-4D97-AF65-F5344CB8AC3E}">
        <p14:creationId xmlns:p14="http://schemas.microsoft.com/office/powerpoint/2010/main" val="20914531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r>
              <a:rPr lang="en" dirty="0"/>
              <a:t>This </a:t>
            </a:r>
            <a:r>
              <a:rPr lang="en" dirty="0" smtClean="0"/>
              <a:t>paper</a:t>
            </a:r>
            <a:r>
              <a:rPr lang="mr-IN" dirty="0" smtClean="0"/>
              <a:t>…</a:t>
            </a:r>
            <a:endParaRPr lang="en" dirty="0"/>
          </a:p>
        </p:txBody>
      </p:sp>
      <p:sp>
        <p:nvSpPr>
          <p:cNvPr id="107" name="Shape 107"/>
          <p:cNvSpPr txBox="1">
            <a:spLocks noGrp="1"/>
          </p:cNvSpPr>
          <p:nvPr>
            <p:ph type="body" idx="4294967295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</p:spPr>
        <p:txBody>
          <a:bodyPr lIns="145622" tIns="145622" rIns="145622" bIns="145622" anchor="t" anchorCtr="0">
            <a:noAutofit/>
          </a:bodyPr>
          <a:lstStyle/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Controversial debates are dynamic</a:t>
            </a:r>
          </a:p>
          <a:p>
            <a:pPr marL="819257" indent="-455143">
              <a:spcBef>
                <a:spcPts val="0"/>
              </a:spcBef>
              <a:buFont typeface="Arial"/>
              <a:buChar char="•"/>
            </a:pPr>
            <a:r>
              <a:rPr lang="en" sz="3600" dirty="0"/>
              <a:t>They change with </a:t>
            </a:r>
            <a:r>
              <a:rPr lang="en" sz="3600" b="1" i="1" dirty="0"/>
              <a:t>collective </a:t>
            </a:r>
            <a:r>
              <a:rPr lang="en" sz="3600" b="1" i="1" dirty="0" smtClean="0"/>
              <a:t>attention</a:t>
            </a:r>
            <a:endParaRPr lang="en" sz="3600" b="1" i="1" dirty="0"/>
          </a:p>
        </p:txBody>
      </p:sp>
    </p:spTree>
    <p:extLst>
      <p:ext uri="{BB962C8B-B14F-4D97-AF65-F5344CB8AC3E}">
        <p14:creationId xmlns:p14="http://schemas.microsoft.com/office/powerpoint/2010/main" val="6272374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6687</TotalTime>
  <Words>595</Words>
  <Application>Microsoft Macintosh PowerPoint</Application>
  <PresentationFormat>Custom</PresentationFormat>
  <Paragraphs>148</Paragraphs>
  <Slides>34</Slides>
  <Notes>26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New_Template8</vt:lpstr>
      <vt:lpstr>The Effect of Collective Attention on Controversial Debates on Social media</vt:lpstr>
      <vt:lpstr>The Effect of Collective Attention on Controversial Debates on Social media</vt:lpstr>
      <vt:lpstr>Controversial debates</vt:lpstr>
      <vt:lpstr>The Effect of Collective Attention on Controversial Debates on Social media</vt:lpstr>
      <vt:lpstr>“Trump taxes”</vt:lpstr>
      <vt:lpstr>“Trump taxes”</vt:lpstr>
      <vt:lpstr>Gun Control on Twitter</vt:lpstr>
      <vt:lpstr>Till now...</vt:lpstr>
      <vt:lpstr>This paper…</vt:lpstr>
      <vt:lpstr>This paper…</vt:lpstr>
      <vt:lpstr>Why do we need this</vt:lpstr>
      <vt:lpstr>Data</vt:lpstr>
      <vt:lpstr>Background</vt:lpstr>
      <vt:lpstr>Retweet network</vt:lpstr>
      <vt:lpstr>Retweet network</vt:lpstr>
      <vt:lpstr>Measure of polarization - RWC</vt:lpstr>
      <vt:lpstr>Reply network</vt:lpstr>
      <vt:lpstr>Reply network</vt:lpstr>
      <vt:lpstr>Core</vt:lpstr>
      <vt:lpstr>Experiments</vt:lpstr>
      <vt:lpstr>Findings</vt:lpstr>
      <vt:lpstr>Retweet network</vt:lpstr>
      <vt:lpstr>With increased attention</vt:lpstr>
      <vt:lpstr>Increased collective attention</vt:lpstr>
      <vt:lpstr>PowerPoint Presentation</vt:lpstr>
      <vt:lpstr>Retweet network</vt:lpstr>
      <vt:lpstr>Retweet network - Core</vt:lpstr>
      <vt:lpstr>Reply network</vt:lpstr>
      <vt:lpstr>Reply network</vt:lpstr>
      <vt:lpstr>Content</vt:lpstr>
      <vt:lpstr>To summarize...</vt:lpstr>
      <vt:lpstr>Thank you!</vt:lpstr>
      <vt:lpstr>Measures</vt:lpstr>
      <vt:lpstr>Measure of polarization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 of collective attention on controversial debates on social media</dc:title>
  <cp:lastModifiedBy>Kiran Garimella</cp:lastModifiedBy>
  <cp:revision>135</cp:revision>
  <dcterms:modified xsi:type="dcterms:W3CDTF">2017-06-26T18:27:37Z</dcterms:modified>
</cp:coreProperties>
</file>