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82" r:id="rId11"/>
    <p:sldId id="283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9" r:id="rId22"/>
    <p:sldId id="273" r:id="rId23"/>
    <p:sldId id="275" r:id="rId24"/>
    <p:sldId id="274" r:id="rId25"/>
    <p:sldId id="276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53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174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Bef>
                <a:spcPts val="1600"/>
              </a:spcBef>
              <a:defRPr sz="1800">
                <a:solidFill>
                  <a:srgbClr val="158158"/>
                </a:solidFill>
              </a:defRPr>
            </a:pPr>
            <a:r>
              <a:t>People on opposing sides don’t talk to each other!</a:t>
            </a:r>
            <a:endParaRPr sz="1100"/>
          </a:p>
          <a:p>
            <a:pPr>
              <a:lnSpc>
                <a:spcPct val="115000"/>
              </a:lnSpc>
              <a:spcBef>
                <a:spcPts val="1600"/>
              </a:spcBef>
              <a:defRPr sz="1800">
                <a:solidFill>
                  <a:srgbClr val="158158"/>
                </a:solidFill>
              </a:defRPr>
            </a:pPr>
            <a:r>
              <a:t>Echo chambers!</a:t>
            </a:r>
            <a:endParaRPr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Cognitive dissonance</a:t>
            </a:r>
          </a:p>
          <a:p>
            <a:pPr>
              <a:defRPr sz="1100"/>
            </a:pPr>
            <a:r>
              <a:t>Biased assimilation</a:t>
            </a:r>
          </a:p>
          <a:p>
            <a:pPr>
              <a:defRPr sz="1100"/>
            </a:pPr>
            <a:r>
              <a:t>Confirmation bias?..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Illustration connecting opposing sides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Media outlets have tried to do this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Shape 10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Shape 10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Shape 10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Pick a conservative user, show them content from a liberal user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Show them content from them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Could be a disaster!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130046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130046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z="17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"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31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>
                <a:effectLst>
                  <a:outerShdw blurRad="41656" dist="20828" dir="5400000" rotWithShape="0">
                    <a:srgbClr val="000000"/>
                  </a:outerShdw>
                </a:effectLst>
              </a:defRPr>
            </a:lvl1pPr>
          </a:lstStyle>
          <a:p>
            <a:r>
              <a:t>Factors in Recommending Contrarian Content on Social Media</a:t>
            </a:r>
          </a:p>
        </p:txBody>
      </p:sp>
      <p:sp>
        <p:nvSpPr>
          <p:cNvPr id="120" name="Shape 55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2800" b="1" dirty="0"/>
              <a:t>Kiran Garimella</a:t>
            </a:r>
            <a:r>
              <a:rPr sz="2800" dirty="0"/>
              <a:t>, Gianmarco De Francisci Morales, Aristides Gionis and Michael Mathioudakis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2567"/>
            <a:ext cx="2929178" cy="741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015" b="50000"/>
          <a:stretch/>
        </p:blipFill>
        <p:spPr>
          <a:xfrm>
            <a:off x="10720603" y="8825933"/>
            <a:ext cx="2284197" cy="9276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/>
              <a:t>politecho.org</a:t>
            </a:r>
            <a:endParaRPr lang="en"/>
          </a:p>
        </p:txBody>
      </p:sp>
      <p:sp>
        <p:nvSpPr>
          <p:cNvPr id="1088" name="Shape 1088"/>
          <p:cNvSpPr txBox="1">
            <a:spLocks noGrp="1"/>
          </p:cNvSpPr>
          <p:nvPr>
            <p:ph idx="1"/>
          </p:nvPr>
        </p:nvSpPr>
        <p:spPr>
          <a:xfrm>
            <a:off x="589753" y="2796896"/>
            <a:ext cx="5882404" cy="5988117"/>
          </a:xfrm>
        </p:spPr>
        <p:txBody>
          <a:bodyPr/>
          <a:lstStyle/>
          <a:p>
            <a:r>
              <a:rPr lang="en" dirty="0" smtClean="0"/>
              <a:t>Browser (Chrome) Extension</a:t>
            </a:r>
            <a:endParaRPr lang="en-US" dirty="0" smtClean="0"/>
          </a:p>
          <a:p>
            <a:endParaRPr lang="en" dirty="0" smtClean="0"/>
          </a:p>
          <a:p>
            <a:r>
              <a:rPr lang="en" dirty="0" smtClean="0"/>
              <a:t>Shows political distribution of own Facebook feed vs. that of friends</a:t>
            </a:r>
          </a:p>
          <a:p>
            <a:endParaRPr lang="en" dirty="0"/>
          </a:p>
        </p:txBody>
      </p:sp>
      <p:pic>
        <p:nvPicPr>
          <p:cNvPr id="1089" name="Shape 10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470" y="2796898"/>
            <a:ext cx="6076585" cy="443008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45709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/>
              <a:t>FlipFeed</a:t>
            </a:r>
            <a:endParaRPr lang="en"/>
          </a:p>
        </p:txBody>
      </p:sp>
      <p:sp>
        <p:nvSpPr>
          <p:cNvPr id="1095" name="Shape 1095"/>
          <p:cNvSpPr txBox="1">
            <a:spLocks noGrp="1"/>
          </p:cNvSpPr>
          <p:nvPr>
            <p:ph idx="1"/>
          </p:nvPr>
        </p:nvSpPr>
        <p:spPr>
          <a:xfrm>
            <a:off x="894081" y="2596444"/>
            <a:ext cx="5411736" cy="6188570"/>
          </a:xfrm>
        </p:spPr>
        <p:txBody>
          <a:bodyPr>
            <a:normAutofit/>
          </a:bodyPr>
          <a:lstStyle/>
          <a:p>
            <a:r>
              <a:rPr lang="en" dirty="0" smtClean="0"/>
              <a:t>Browser (Chrome) Extension</a:t>
            </a:r>
            <a:endParaRPr lang="en-US" dirty="0" smtClean="0"/>
          </a:p>
          <a:p>
            <a:endParaRPr lang="en" dirty="0" smtClean="0"/>
          </a:p>
          <a:p>
            <a:r>
              <a:rPr lang="en" dirty="0" smtClean="0"/>
              <a:t>Allows Twitter users to see a feed that resembles that of another </a:t>
            </a:r>
            <a:r>
              <a:rPr lang="en" dirty="0" smtClean="0"/>
              <a:t>user</a:t>
            </a:r>
            <a:endParaRPr lang="en-US" dirty="0" smtClean="0"/>
          </a:p>
        </p:txBody>
      </p:sp>
      <p:pic>
        <p:nvPicPr>
          <p:cNvPr id="1096" name="Shape 10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985" y="2895612"/>
            <a:ext cx="6089072" cy="5602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06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04"/>
          <p:cNvSpPr txBox="1">
            <a:spLocks noGrp="1"/>
          </p:cNvSpPr>
          <p:nvPr>
            <p:ph type="ctrTitle"/>
          </p:nvPr>
        </p:nvSpPr>
        <p:spPr>
          <a:xfrm>
            <a:off x="762000" y="-995604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rPr dirty="0"/>
              <a:t>This paper</a:t>
            </a:r>
          </a:p>
        </p:txBody>
      </p:sp>
      <p:sp>
        <p:nvSpPr>
          <p:cNvPr id="153" name="Shape 105"/>
          <p:cNvSpPr txBox="1">
            <a:spLocks noGrp="1"/>
          </p:cNvSpPr>
          <p:nvPr>
            <p:ph type="subTitle" sz="quarter" idx="1"/>
          </p:nvPr>
        </p:nvSpPr>
        <p:spPr>
          <a:xfrm>
            <a:off x="762000" y="1938603"/>
            <a:ext cx="11480800" cy="6768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3464" indent="-171450" algn="l" defTabSz="286258">
              <a:buFont typeface="Arial"/>
              <a:buChar char="•"/>
              <a:defRPr sz="1176" b="1" i="1">
                <a:effectLst>
                  <a:outerShdw blurRad="24892" dist="12446" dir="54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3600" dirty="0"/>
              <a:t>Algorithmic</a:t>
            </a:r>
            <a:r>
              <a:rPr sz="3600" b="0" i="0" dirty="0"/>
              <a:t> solution to connect people with opposing views</a:t>
            </a:r>
          </a:p>
          <a:p>
            <a:pPr marL="498161" lvl="1" indent="-285750" algn="l" defTabSz="286258">
              <a:buFont typeface="Arial"/>
              <a:buChar char="•"/>
              <a:defRPr sz="1274">
                <a:effectLst>
                  <a:outerShdw blurRad="24892" dist="12446" dir="5400000" rotWithShape="0">
                    <a:srgbClr val="000000"/>
                  </a:outerShdw>
                </a:effectLst>
              </a:defRPr>
            </a:pPr>
            <a:r>
              <a:rPr sz="2800" dirty="0"/>
              <a:t>Specifically, what are some factors we need to consider while doing this?</a:t>
            </a:r>
          </a:p>
          <a:p>
            <a:pPr marL="498161" lvl="1" indent="-285750" algn="l" defTabSz="286258">
              <a:buFont typeface="Arial"/>
              <a:buChar char="•"/>
              <a:defRPr sz="1274">
                <a:effectLst>
                  <a:outerShdw blurRad="24892" dist="12446" dir="5400000" rotWithShape="0">
                    <a:srgbClr val="000000"/>
                  </a:outerShdw>
                </a:effectLst>
              </a:defRPr>
            </a:pPr>
            <a:r>
              <a:rPr sz="2800" dirty="0"/>
              <a:t>Completely automated, no human intervention</a:t>
            </a:r>
          </a:p>
          <a:p>
            <a:pPr marL="283464" indent="-171450" algn="l" defTabSz="286258">
              <a:buFont typeface="Arial"/>
              <a:buChar char="•"/>
              <a:defRPr sz="1176">
                <a:effectLst>
                  <a:outerShdw blurRad="24892" dist="12446" dir="5400000" rotWithShape="0">
                    <a:srgbClr val="000000"/>
                  </a:outerShdw>
                </a:effectLst>
              </a:defRPr>
            </a:pPr>
            <a:endParaRPr lang="en-US" sz="3400" dirty="0" smtClean="0"/>
          </a:p>
          <a:p>
            <a:pPr marL="283464" indent="-171450" algn="l" defTabSz="286258">
              <a:buFont typeface="Arial"/>
              <a:buChar char="•"/>
              <a:defRPr sz="1176">
                <a:effectLst>
                  <a:outerShdw blurRad="24892" dist="12446" dir="5400000" rotWithShape="0">
                    <a:srgbClr val="000000"/>
                  </a:outerShdw>
                </a:effectLst>
              </a:defRPr>
            </a:pPr>
            <a:r>
              <a:rPr sz="3600" dirty="0" smtClean="0"/>
              <a:t>Twitter</a:t>
            </a:r>
            <a:endParaRPr sz="3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10"/>
          <p:cNvSpPr txBox="1">
            <a:spLocks noGrp="1"/>
          </p:cNvSpPr>
          <p:nvPr>
            <p:ph type="ctrTitle"/>
          </p:nvPr>
        </p:nvSpPr>
        <p:spPr>
          <a:xfrm>
            <a:off x="762000" y="-1012316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rPr dirty="0"/>
              <a:t>Simple Solution</a:t>
            </a:r>
          </a:p>
        </p:txBody>
      </p:sp>
      <p:sp>
        <p:nvSpPr>
          <p:cNvPr id="156" name="Shape 111"/>
          <p:cNvSpPr txBox="1">
            <a:spLocks noGrp="1"/>
          </p:cNvSpPr>
          <p:nvPr>
            <p:ph type="subTitle" sz="quarter" idx="1"/>
          </p:nvPr>
        </p:nvSpPr>
        <p:spPr>
          <a:xfrm>
            <a:off x="762000" y="1871755"/>
            <a:ext cx="11480800" cy="588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342900" algn="l">
              <a:buFont typeface="Arial"/>
              <a:buChar char="•"/>
            </a:pPr>
            <a:r>
              <a:rPr sz="3600" dirty="0"/>
              <a:t>Identify users from each side of the spectrum (liberals, conservatives</a:t>
            </a:r>
            <a:r>
              <a:rPr sz="3600" dirty="0" smtClean="0"/>
              <a:t>)</a:t>
            </a:r>
            <a:endParaRPr lang="en-US" sz="3600" dirty="0" smtClean="0"/>
          </a:p>
          <a:p>
            <a:pPr marL="571500" indent="-342900" algn="l">
              <a:buFont typeface="Arial"/>
              <a:buChar char="•"/>
            </a:pPr>
            <a:endParaRPr sz="3600" dirty="0"/>
          </a:p>
          <a:p>
            <a:pPr marL="571500" indent="-342900" algn="l">
              <a:buFont typeface="Arial"/>
              <a:buChar char="•"/>
            </a:pPr>
            <a:r>
              <a:rPr sz="3600" dirty="0"/>
              <a:t>Show liberal content to a conservative user and vice versa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17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0" name="Shape 118" descr="Shape 118"/>
          <p:cNvPicPr>
            <a:picLocks noChangeAspect="1"/>
          </p:cNvPicPr>
          <p:nvPr/>
        </p:nvPicPr>
        <p:blipFill rotWithShape="1">
          <a:blip r:embed="rId3">
            <a:extLst/>
          </a:blip>
          <a:srcRect l="4791" r="4564"/>
          <a:stretch/>
        </p:blipFill>
        <p:spPr>
          <a:xfrm>
            <a:off x="601571" y="1219199"/>
            <a:ext cx="4845992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hape 119" descr="Shape 1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9434" y="1219199"/>
            <a:ext cx="4733366" cy="7315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25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7" name="Shape 126" descr="Shape 1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466" y="1219199"/>
            <a:ext cx="5346115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hape 127" descr="Shape 1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0026" y="2211768"/>
            <a:ext cx="7579590" cy="4278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32"/>
          <p:cNvSpPr txBox="1">
            <a:spLocks noGrp="1"/>
          </p:cNvSpPr>
          <p:nvPr>
            <p:ph type="ctrTitle"/>
          </p:nvPr>
        </p:nvSpPr>
        <p:spPr>
          <a:xfrm>
            <a:off x="762000" y="200545"/>
            <a:ext cx="11480800" cy="11698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Things can easily go wrong!</a:t>
            </a:r>
            <a:endParaRPr dirty="0"/>
          </a:p>
        </p:txBody>
      </p:sp>
      <p:sp>
        <p:nvSpPr>
          <p:cNvPr id="173" name="Shape 133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4" name="Shape 134" descr="Shape 13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01" y="1837547"/>
            <a:ext cx="5346116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hape 135" descr="Shape 1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26648" y="1837547"/>
            <a:ext cx="5342221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40"/>
          <p:cNvSpPr txBox="1">
            <a:spLocks noGrp="1"/>
          </p:cNvSpPr>
          <p:nvPr>
            <p:ph type="ctrTitle"/>
          </p:nvPr>
        </p:nvSpPr>
        <p:spPr>
          <a:xfrm>
            <a:off x="762000" y="-945469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Backfire effect!</a:t>
            </a:r>
            <a:endParaRPr dirty="0"/>
          </a:p>
        </p:txBody>
      </p:sp>
      <p:pic>
        <p:nvPicPr>
          <p:cNvPr id="5" name="Shape 149" descr="Shape 149"/>
          <p:cNvPicPr>
            <a:picLocks noChangeAspect="1"/>
          </p:cNvPicPr>
          <p:nvPr/>
        </p:nvPicPr>
        <p:blipFill>
          <a:blip r:embed="rId3">
            <a:extLst/>
          </a:blip>
          <a:srcRect l="9681" t="6503" r="9" b="24535"/>
          <a:stretch>
            <a:fillRect/>
          </a:stretch>
        </p:blipFill>
        <p:spPr>
          <a:xfrm>
            <a:off x="1928800" y="4174879"/>
            <a:ext cx="3395662" cy="46093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Shape 150"/>
          <p:cNvGrpSpPr/>
          <p:nvPr/>
        </p:nvGrpSpPr>
        <p:grpSpPr>
          <a:xfrm>
            <a:off x="377670" y="2681181"/>
            <a:ext cx="2742339" cy="1493698"/>
            <a:chOff x="0" y="69782"/>
            <a:chExt cx="2229761" cy="1124882"/>
          </a:xfrm>
        </p:grpSpPr>
        <p:sp>
          <p:nvSpPr>
            <p:cNvPr id="7" name="Quote Bubble"/>
            <p:cNvSpPr/>
            <p:nvPr/>
          </p:nvSpPr>
          <p:spPr>
            <a:xfrm>
              <a:off x="0" y="81610"/>
              <a:ext cx="2229761" cy="1101227"/>
            </a:xfrm>
            <a:prstGeom prst="wedgeEllipseCallout">
              <a:avLst>
                <a:gd name="adj1" fmla="val 15645"/>
                <a:gd name="adj2" fmla="val 82706"/>
              </a:avLst>
            </a:prstGeom>
            <a:solidFill>
              <a:srgbClr val="EEEEEE"/>
            </a:solidFill>
            <a:ln w="12700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Are you telling me that the earth is not flat!??"/>
            <p:cNvSpPr txBox="1"/>
            <p:nvPr/>
          </p:nvSpPr>
          <p:spPr>
            <a:xfrm>
              <a:off x="326540" y="69782"/>
              <a:ext cx="1576680" cy="1124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0026" tIns="130026" rIns="130026" bIns="130026" numCol="1" anchor="ctr">
              <a:spAutoFit/>
            </a:bodyPr>
            <a:lstStyle>
              <a:lvl1pPr>
                <a:defRPr sz="2200"/>
              </a:lvl1pPr>
            </a:lstStyle>
            <a:p>
              <a:r>
                <a:rPr sz="2000" dirty="0">
                  <a:solidFill>
                    <a:srgbClr val="151618"/>
                  </a:solidFill>
                </a:rPr>
                <a:t>Are you telling me that the earth is not flat!??</a:t>
              </a:r>
            </a:p>
          </p:txBody>
        </p:sp>
      </p:grpSp>
      <p:pic>
        <p:nvPicPr>
          <p:cNvPr id="9" name="Shape 151" descr="Shape 151"/>
          <p:cNvPicPr>
            <a:picLocks noChangeAspect="1"/>
          </p:cNvPicPr>
          <p:nvPr/>
        </p:nvPicPr>
        <p:blipFill>
          <a:blip r:embed="rId4">
            <a:extLst/>
          </a:blip>
          <a:srcRect l="8366" t="9477" b="27511"/>
          <a:stretch>
            <a:fillRect/>
          </a:stretch>
        </p:blipFill>
        <p:spPr>
          <a:xfrm>
            <a:off x="8616450" y="4159174"/>
            <a:ext cx="3770631" cy="4609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Shape 152"/>
          <p:cNvGrpSpPr/>
          <p:nvPr/>
        </p:nvGrpSpPr>
        <p:grpSpPr>
          <a:xfrm>
            <a:off x="7060779" y="2356110"/>
            <a:ext cx="3111342" cy="1868939"/>
            <a:chOff x="0" y="55157"/>
            <a:chExt cx="2229761" cy="1154143"/>
          </a:xfrm>
        </p:grpSpPr>
        <p:sp>
          <p:nvSpPr>
            <p:cNvPr id="11" name="Quote Bubble"/>
            <p:cNvSpPr/>
            <p:nvPr/>
          </p:nvSpPr>
          <p:spPr>
            <a:xfrm>
              <a:off x="0" y="81610"/>
              <a:ext cx="2229761" cy="1101227"/>
            </a:xfrm>
            <a:prstGeom prst="wedgeEllipseCallout">
              <a:avLst>
                <a:gd name="adj1" fmla="val 15645"/>
                <a:gd name="adj2" fmla="val 82706"/>
              </a:avLst>
            </a:prstGeom>
            <a:solidFill>
              <a:srgbClr val="EEEEEE"/>
            </a:solidFill>
            <a:ln w="12700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Are you telling me that the earth is not flat!??"/>
            <p:cNvSpPr txBox="1"/>
            <p:nvPr/>
          </p:nvSpPr>
          <p:spPr>
            <a:xfrm>
              <a:off x="326540" y="55157"/>
              <a:ext cx="1576680" cy="1154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0026" tIns="130026" rIns="130026" bIns="130026" numCol="1" anchor="ctr">
              <a:spAutoFit/>
            </a:bodyPr>
            <a:lstStyle>
              <a:lvl1pPr>
                <a:defRPr sz="2200"/>
              </a:lvl1pPr>
            </a:lstStyle>
            <a:p>
              <a:r>
                <a:rPr lang="en-US" sz="2000" dirty="0" smtClean="0">
                  <a:solidFill>
                    <a:srgbClr val="151618"/>
                  </a:solidFill>
                </a:rPr>
                <a:t>If the earth isn’t flat all the ocean water would fall off!!</a:t>
              </a:r>
              <a:endParaRPr sz="2000" dirty="0">
                <a:solidFill>
                  <a:srgbClr val="151618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57"/>
          <p:cNvSpPr txBox="1">
            <a:spLocks noGrp="1"/>
          </p:cNvSpPr>
          <p:nvPr>
            <p:ph type="ctrTitle"/>
          </p:nvPr>
        </p:nvSpPr>
        <p:spPr>
          <a:xfrm>
            <a:off x="1062786" y="-778348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Backfire effect</a:t>
            </a:r>
            <a:endParaRPr dirty="0"/>
          </a:p>
        </p:txBody>
      </p:sp>
      <p:sp>
        <p:nvSpPr>
          <p:cNvPr id="199" name="Shape 158"/>
          <p:cNvSpPr txBox="1">
            <a:spLocks noGrp="1"/>
          </p:cNvSpPr>
          <p:nvPr>
            <p:ph type="subTitle" sz="quarter" idx="1"/>
          </p:nvPr>
        </p:nvSpPr>
        <p:spPr>
          <a:xfrm>
            <a:off x="762000" y="2022163"/>
            <a:ext cx="11480800" cy="61333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rPr sz="3400" dirty="0"/>
              <a:t>People don’t like to be challenged</a:t>
            </a:r>
            <a:r>
              <a:rPr sz="3400" dirty="0" smtClean="0"/>
              <a:t>.</a:t>
            </a:r>
            <a:endParaRPr lang="en-US" sz="3400" dirty="0" smtClean="0"/>
          </a:p>
          <a:p>
            <a:pPr marL="45720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endParaRPr sz="3400" dirty="0"/>
          </a:p>
          <a:p>
            <a:pPr marL="45720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rPr sz="3400" dirty="0"/>
              <a:t>It might make things worse</a:t>
            </a:r>
            <a:r>
              <a:rPr sz="3400" dirty="0" smtClean="0"/>
              <a:t>!</a:t>
            </a:r>
            <a:endParaRPr lang="en-US" sz="3400" dirty="0" smtClean="0"/>
          </a:p>
          <a:p>
            <a:pPr marL="45720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endParaRPr sz="3400" dirty="0"/>
          </a:p>
          <a:p>
            <a:pPr marL="45720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rPr sz="3400" dirty="0"/>
              <a:t>Find a middle ground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163"/>
          <p:cNvSpPr txBox="1">
            <a:spLocks noGrp="1"/>
          </p:cNvSpPr>
          <p:nvPr>
            <p:ph type="ctrTitle"/>
          </p:nvPr>
        </p:nvSpPr>
        <p:spPr>
          <a:xfrm>
            <a:off x="762000" y="-878621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rPr dirty="0"/>
              <a:t>Find a middle ground</a:t>
            </a:r>
          </a:p>
        </p:txBody>
      </p:sp>
      <p:sp>
        <p:nvSpPr>
          <p:cNvPr id="202" name="Shape 164"/>
          <p:cNvSpPr txBox="1">
            <a:spLocks noGrp="1"/>
          </p:cNvSpPr>
          <p:nvPr>
            <p:ph type="subTitle" sz="quarter" idx="1"/>
          </p:nvPr>
        </p:nvSpPr>
        <p:spPr>
          <a:xfrm>
            <a:off x="762000" y="1905179"/>
            <a:ext cx="11480800" cy="71694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722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rPr sz="3400" dirty="0"/>
              <a:t>Don’t connect the extremes</a:t>
            </a:r>
            <a:r>
              <a:rPr sz="3400" dirty="0" smtClean="0"/>
              <a:t>.</a:t>
            </a:r>
            <a:endParaRPr lang="en-US" sz="3400" dirty="0" smtClean="0"/>
          </a:p>
          <a:p>
            <a:pPr marL="61722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endParaRPr sz="3400" dirty="0"/>
          </a:p>
          <a:p>
            <a:pPr marL="61722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rPr sz="3400" dirty="0"/>
              <a:t>Find what users find ‘acceptable</a:t>
            </a:r>
            <a:r>
              <a:rPr sz="3400" dirty="0" smtClean="0"/>
              <a:t>’</a:t>
            </a:r>
            <a:endParaRPr lang="en-US" sz="3400" dirty="0" smtClean="0"/>
          </a:p>
          <a:p>
            <a:pPr marL="61722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endParaRPr sz="3400" dirty="0"/>
          </a:p>
          <a:p>
            <a:pPr marL="617220" indent="-457200" algn="l" defTabSz="408940">
              <a:buFont typeface="Arial"/>
              <a:buChar char="•"/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rPr sz="3400" dirty="0"/>
              <a:t>Learn probabilities of users preferences from data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60"/>
          <p:cNvSpPr txBox="1">
            <a:spLocks noGrp="1"/>
          </p:cNvSpPr>
          <p:nvPr>
            <p:ph type="ctrTitle"/>
          </p:nvPr>
        </p:nvSpPr>
        <p:spPr>
          <a:xfrm>
            <a:off x="762000" y="-1062244"/>
            <a:ext cx="11480801" cy="2540001"/>
          </a:xfrm>
          <a:prstGeom prst="rect">
            <a:avLst/>
          </a:prstGeom>
        </p:spPr>
        <p:txBody>
          <a:bodyPr/>
          <a:lstStyle/>
          <a:p>
            <a:r>
              <a:t>Problem</a:t>
            </a:r>
          </a:p>
        </p:txBody>
      </p:sp>
      <p:pic>
        <p:nvPicPr>
          <p:cNvPr id="123" name="Shape 61" descr="Shape 61"/>
          <p:cNvPicPr>
            <a:picLocks noChangeAspect="1"/>
          </p:cNvPicPr>
          <p:nvPr/>
        </p:nvPicPr>
        <p:blipFill>
          <a:blip r:embed="rId2">
            <a:extLst/>
          </a:blip>
          <a:srcRect l="19523" t="27129"/>
          <a:stretch>
            <a:fillRect/>
          </a:stretch>
        </p:blipFill>
        <p:spPr>
          <a:xfrm>
            <a:off x="3753168" y="2560836"/>
            <a:ext cx="6781476" cy="5003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hape 62" descr="Shape 6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7125" y="2560836"/>
            <a:ext cx="1646043" cy="1646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169"/>
          <p:cNvSpPr txBox="1">
            <a:spLocks noGrp="1"/>
          </p:cNvSpPr>
          <p:nvPr>
            <p:ph type="ctrTitle"/>
          </p:nvPr>
        </p:nvSpPr>
        <p:spPr>
          <a:xfrm>
            <a:off x="762000" y="-711499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rPr dirty="0"/>
              <a:t>Other factors</a:t>
            </a:r>
          </a:p>
        </p:txBody>
      </p:sp>
      <p:sp>
        <p:nvSpPr>
          <p:cNvPr id="205" name="Shape 170"/>
          <p:cNvSpPr txBox="1">
            <a:spLocks noGrp="1"/>
          </p:cNvSpPr>
          <p:nvPr>
            <p:ph type="subTitle" sz="quarter" idx="1"/>
          </p:nvPr>
        </p:nvSpPr>
        <p:spPr>
          <a:xfrm>
            <a:off x="762000" y="2005451"/>
            <a:ext cx="11480800" cy="67182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0926" indent="-457200" algn="l" defTabSz="239522">
              <a:buFont typeface="Arial"/>
              <a:buChar char="•"/>
              <a:defRPr sz="984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3400" dirty="0"/>
              <a:t>Popularity on the other side</a:t>
            </a:r>
          </a:p>
          <a:p>
            <a:pPr marL="634932" lvl="1" indent="-457200" algn="l" defTabSz="239522">
              <a:buFont typeface="Arial"/>
              <a:buChar char="•"/>
              <a:defRPr sz="1066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2800" dirty="0"/>
              <a:t>How popular is the content</a:t>
            </a:r>
          </a:p>
          <a:p>
            <a:pPr marL="634932" lvl="1" indent="-457200" algn="l" defTabSz="239522">
              <a:buFont typeface="Arial"/>
              <a:buChar char="•"/>
              <a:defRPr sz="1066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2800" dirty="0"/>
              <a:t>Users might be interested in popular/quality </a:t>
            </a:r>
            <a:r>
              <a:rPr sz="2800" dirty="0" smtClean="0"/>
              <a:t>content</a:t>
            </a:r>
            <a:endParaRPr lang="en-US" sz="2800" dirty="0" smtClean="0"/>
          </a:p>
          <a:p>
            <a:pPr marL="634932" lvl="1" indent="-457200" algn="l" defTabSz="239522">
              <a:buFont typeface="Arial"/>
              <a:buChar char="•"/>
              <a:defRPr sz="1066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endParaRPr sz="2800" dirty="0"/>
          </a:p>
          <a:p>
            <a:pPr marL="550926" indent="-457200" algn="l" defTabSz="239522">
              <a:buFont typeface="Arial"/>
              <a:buChar char="•"/>
              <a:defRPr sz="984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3400" dirty="0"/>
              <a:t>Match topical interests of the user</a:t>
            </a:r>
          </a:p>
          <a:p>
            <a:pPr marL="634932" lvl="1" indent="-457200" algn="l" defTabSz="239522">
              <a:buFont typeface="Arial"/>
              <a:buChar char="•"/>
              <a:defRPr sz="1066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2800" dirty="0"/>
              <a:t>Select recommendations based on user’s topical interest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recommendation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Rank aggregation</a:t>
            </a:r>
          </a:p>
          <a:p>
            <a:r>
              <a:rPr lang="en-US" dirty="0" smtClean="0"/>
              <a:t>Combine lists ranked by various approaches</a:t>
            </a:r>
          </a:p>
          <a:p>
            <a:pPr lvl="1"/>
            <a:r>
              <a:rPr lang="en-US" sz="2800" dirty="0" smtClean="0"/>
              <a:t>Acceptance probability</a:t>
            </a:r>
          </a:p>
          <a:p>
            <a:pPr lvl="1"/>
            <a:r>
              <a:rPr lang="en-US" sz="2800" dirty="0" smtClean="0"/>
              <a:t>Topical interests</a:t>
            </a:r>
          </a:p>
          <a:p>
            <a:pPr lvl="1"/>
            <a:r>
              <a:rPr lang="en-US" sz="2800" dirty="0" smtClean="0"/>
              <a:t>Popularity,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518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Experiment</a:t>
            </a:r>
          </a:p>
        </p:txBody>
      </p:sp>
      <p:sp>
        <p:nvSpPr>
          <p:cNvPr id="207" name="Shape 175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29751" indent="-108593" defTabSz="309625">
              <a:defRPr sz="1271">
                <a:effectLst>
                  <a:outerShdw blurRad="26923" dist="13461" dir="5400000" rotWithShape="0">
                    <a:srgbClr val="000000"/>
                  </a:outerShdw>
                </a:effectLst>
              </a:defRPr>
            </a:pPr>
            <a:r>
              <a:rPr sz="3600" dirty="0"/>
              <a:t>Survey</a:t>
            </a:r>
          </a:p>
          <a:p>
            <a:pPr marL="229751" indent="-108593" defTabSz="309625">
              <a:defRPr sz="1271">
                <a:effectLst>
                  <a:outerShdw blurRad="26923" dist="13461" dir="5400000" rotWithShape="0">
                    <a:srgbClr val="000000"/>
                  </a:outerShdw>
                </a:effectLst>
              </a:defRPr>
            </a:pPr>
            <a:r>
              <a:rPr sz="3600" dirty="0"/>
              <a:t>Motive: Do the various factors we hypothesize work?</a:t>
            </a:r>
          </a:p>
          <a:p>
            <a:pPr marL="229751" indent="-108593" defTabSz="309625">
              <a:defRPr sz="1271">
                <a:effectLst>
                  <a:outerShdw blurRad="26923" dist="13461" dir="5400000" rotWithShape="0">
                    <a:srgbClr val="000000"/>
                  </a:outerShdw>
                </a:effectLst>
              </a:defRPr>
            </a:pPr>
            <a:r>
              <a:rPr sz="3600" dirty="0"/>
              <a:t>~7000 twitter users</a:t>
            </a:r>
          </a:p>
          <a:p>
            <a:pPr marL="229751" indent="-108593" defTabSz="309625">
              <a:defRPr sz="1271">
                <a:effectLst>
                  <a:outerShdw blurRad="26923" dist="13461" dir="5400000" rotWithShape="0">
                    <a:srgbClr val="000000"/>
                  </a:outerShdw>
                </a:effectLst>
              </a:defRPr>
            </a:pPr>
            <a:r>
              <a:rPr sz="3600" dirty="0"/>
              <a:t>Mostly positive </a:t>
            </a:r>
            <a:r>
              <a:rPr sz="3600" dirty="0" smtClean="0"/>
              <a:t>response</a:t>
            </a:r>
            <a:endParaRPr lang="en-US" sz="3600" dirty="0" smtClean="0"/>
          </a:p>
          <a:p>
            <a:pPr marL="229751" indent="-108593" defTabSz="309625">
              <a:defRPr sz="1271">
                <a:effectLst>
                  <a:outerShdw blurRad="26923" dist="13461" dir="5400000" rotWithShape="0">
                    <a:srgbClr val="000000"/>
                  </a:outerShdw>
                </a:effectLst>
              </a:defRPr>
            </a:pPr>
            <a:endParaRPr lang="en-US" sz="3600" dirty="0"/>
          </a:p>
          <a:p>
            <a:pPr marL="229751" indent="-108593" defTabSz="309625">
              <a:defRPr sz="1271">
                <a:effectLst>
                  <a:outerShdw blurRad="26923" dist="13461" dir="5400000" rotWithShape="0">
                    <a:srgbClr val="000000"/>
                  </a:outerShdw>
                </a:effectLst>
              </a:defRPr>
            </a:pPr>
            <a:endParaRPr sz="3600" dirty="0"/>
          </a:p>
        </p:txBody>
      </p:sp>
      <p:pic>
        <p:nvPicPr>
          <p:cNvPr id="209" name="Shape 177" descr="Shape 17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889" y="5392144"/>
            <a:ext cx="6103441" cy="303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Screen Shot 2017-06-19 at 18.36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89" y="2322030"/>
            <a:ext cx="6103441" cy="261009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188"/>
          <p:cNvSpPr txBox="1">
            <a:spLocks noGrp="1"/>
          </p:cNvSpPr>
          <p:nvPr>
            <p:ph type="ctrTitle"/>
          </p:nvPr>
        </p:nvSpPr>
        <p:spPr>
          <a:xfrm>
            <a:off x="762000" y="391500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t>Thank you!</a:t>
            </a:r>
          </a:p>
        </p:txBody>
      </p:sp>
      <p:sp>
        <p:nvSpPr>
          <p:cNvPr id="215" name="Shape 189"/>
          <p:cNvSpPr txBox="1">
            <a:spLocks noGrp="1"/>
          </p:cNvSpPr>
          <p:nvPr>
            <p:ph type="subTitle" sz="quarter" idx="1"/>
          </p:nvPr>
        </p:nvSpPr>
        <p:spPr>
          <a:xfrm>
            <a:off x="762000" y="3351293"/>
            <a:ext cx="11480800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@gvrkiran, @gdfm7, @gionis, @mmathioudakis</a:t>
            </a:r>
          </a:p>
        </p:txBody>
      </p:sp>
      <p:pic>
        <p:nvPicPr>
          <p:cNvPr id="2" name="Picture 1" descr="Articles_Michelangelo_Ad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80" y="4409022"/>
            <a:ext cx="7887267" cy="4436587"/>
          </a:xfrm>
          <a:prstGeom prst="rect">
            <a:avLst/>
          </a:prstGeom>
        </p:spPr>
      </p:pic>
      <p:pic>
        <p:nvPicPr>
          <p:cNvPr id="3" name="Picture 2" descr="1i65YBa7_norm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53" y="6133335"/>
            <a:ext cx="254669" cy="254669"/>
          </a:xfrm>
          <a:prstGeom prst="rect">
            <a:avLst/>
          </a:prstGeom>
        </p:spPr>
      </p:pic>
      <p:pic>
        <p:nvPicPr>
          <p:cNvPr id="4" name="Picture 3" descr="0Yu3edLv_reasonably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06" y="5642053"/>
            <a:ext cx="745951" cy="745951"/>
          </a:xfrm>
          <a:prstGeom prst="rect">
            <a:avLst/>
          </a:prstGeom>
        </p:spPr>
      </p:pic>
      <p:pic>
        <p:nvPicPr>
          <p:cNvPr id="5" name="Picture 4" descr="UVCuZlz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83" y="4968941"/>
            <a:ext cx="673112" cy="6731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182"/>
          <p:cNvSpPr txBox="1">
            <a:spLocks noGrp="1"/>
          </p:cNvSpPr>
          <p:nvPr>
            <p:ph type="ctrTitle"/>
          </p:nvPr>
        </p:nvSpPr>
        <p:spPr>
          <a:xfrm>
            <a:off x="762000" y="-978893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rPr dirty="0"/>
              <a:t>Summary</a:t>
            </a:r>
          </a:p>
        </p:txBody>
      </p:sp>
      <p:sp>
        <p:nvSpPr>
          <p:cNvPr id="212" name="Shape 183"/>
          <p:cNvSpPr txBox="1">
            <a:spLocks noGrp="1"/>
          </p:cNvSpPr>
          <p:nvPr>
            <p:ph type="subTitle" sz="quarter" idx="1"/>
          </p:nvPr>
        </p:nvSpPr>
        <p:spPr>
          <a:xfrm>
            <a:off x="762000" y="2239421"/>
            <a:ext cx="11480800" cy="68686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5226" indent="-571500" algn="l" defTabSz="239522">
              <a:buFont typeface="Arial"/>
              <a:buChar char="•"/>
              <a:defRPr sz="984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3600" dirty="0"/>
              <a:t>Help people break out of their bubbles</a:t>
            </a:r>
          </a:p>
          <a:p>
            <a:pPr marL="665226" indent="-571500" algn="l" defTabSz="239522">
              <a:buFont typeface="Arial"/>
              <a:buChar char="•"/>
              <a:defRPr sz="984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3600" dirty="0"/>
              <a:t>Connecting to opposing viewpoints</a:t>
            </a:r>
          </a:p>
          <a:p>
            <a:pPr marL="665226" indent="-571500" algn="l" defTabSz="239522">
              <a:buFont typeface="Arial"/>
              <a:buChar char="•"/>
              <a:defRPr sz="984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3600" dirty="0"/>
              <a:t>Don’t show them a list from the other side</a:t>
            </a:r>
          </a:p>
          <a:p>
            <a:pPr marL="749232" lvl="1" indent="-571500" algn="l" defTabSz="239522">
              <a:buFont typeface="Arial"/>
              <a:buChar char="•"/>
              <a:defRPr sz="1066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2800" dirty="0"/>
              <a:t>Likely to back fire</a:t>
            </a:r>
          </a:p>
          <a:p>
            <a:pPr marL="749232" lvl="1" indent="-571500" algn="l" defTabSz="239522">
              <a:buFont typeface="Arial"/>
              <a:buChar char="•"/>
              <a:defRPr sz="1066">
                <a:effectLst>
                  <a:outerShdw blurRad="20828" dist="10414" dir="5400000" rotWithShape="0">
                    <a:srgbClr val="000000"/>
                  </a:outerShdw>
                </a:effectLst>
              </a:defRPr>
            </a:pPr>
            <a:r>
              <a:rPr sz="2800" dirty="0"/>
              <a:t>Use other factors to smooth out the impact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19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backup</a:t>
            </a:r>
          </a:p>
        </p:txBody>
      </p:sp>
      <p:sp>
        <p:nvSpPr>
          <p:cNvPr id="220" name="Shape 195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67"/>
          <p:cNvSpPr txBox="1">
            <a:spLocks noGrp="1"/>
          </p:cNvSpPr>
          <p:nvPr>
            <p:ph type="ctrTitle"/>
          </p:nvPr>
        </p:nvSpPr>
        <p:spPr>
          <a:xfrm>
            <a:off x="761999" y="-820918"/>
            <a:ext cx="11480801" cy="2540001"/>
          </a:xfrm>
          <a:prstGeom prst="rect">
            <a:avLst/>
          </a:prstGeom>
        </p:spPr>
        <p:txBody>
          <a:bodyPr/>
          <a:lstStyle/>
          <a:p>
            <a:r>
              <a:t>Problem</a:t>
            </a:r>
          </a:p>
        </p:txBody>
      </p:sp>
      <p:sp>
        <p:nvSpPr>
          <p:cNvPr id="127" name="Shape 68"/>
          <p:cNvSpPr txBox="1">
            <a:spLocks noGrp="1"/>
          </p:cNvSpPr>
          <p:nvPr>
            <p:ph type="subTitle" sz="quarter" idx="1"/>
          </p:nvPr>
        </p:nvSpPr>
        <p:spPr>
          <a:xfrm>
            <a:off x="882663" y="1938517"/>
            <a:ext cx="11480801" cy="863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Shape 69" descr="Shape 69"/>
          <p:cNvPicPr>
            <a:picLocks noChangeAspect="1"/>
          </p:cNvPicPr>
          <p:nvPr/>
        </p:nvPicPr>
        <p:blipFill>
          <a:blip r:embed="rId3">
            <a:extLst/>
          </a:blip>
          <a:srcRect l="64092" b="75253"/>
          <a:stretch>
            <a:fillRect/>
          </a:stretch>
        </p:blipFill>
        <p:spPr>
          <a:xfrm>
            <a:off x="2461414" y="3015892"/>
            <a:ext cx="5615624" cy="1220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hape 70" descr="Shape 70"/>
          <p:cNvPicPr>
            <a:picLocks noChangeAspect="1"/>
          </p:cNvPicPr>
          <p:nvPr/>
        </p:nvPicPr>
        <p:blipFill>
          <a:blip r:embed="rId3">
            <a:extLst/>
          </a:blip>
          <a:srcRect t="24459" r="45109"/>
          <a:stretch>
            <a:fillRect/>
          </a:stretch>
        </p:blipFill>
        <p:spPr>
          <a:xfrm>
            <a:off x="2461414" y="4030434"/>
            <a:ext cx="8584221" cy="3723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75"/>
          <p:cNvSpPr txBox="1">
            <a:spLocks noGrp="1"/>
          </p:cNvSpPr>
          <p:nvPr>
            <p:ph type="ctrTitle"/>
          </p:nvPr>
        </p:nvSpPr>
        <p:spPr>
          <a:xfrm>
            <a:off x="909477" y="10317"/>
            <a:ext cx="11480801" cy="2540001"/>
          </a:xfrm>
          <a:prstGeom prst="rect">
            <a:avLst/>
          </a:prstGeom>
        </p:spPr>
        <p:txBody>
          <a:bodyPr/>
          <a:lstStyle/>
          <a:p>
            <a:r>
              <a:t>Echo chambers/Filter Bubbles</a:t>
            </a:r>
          </a:p>
        </p:txBody>
      </p:sp>
      <p:sp>
        <p:nvSpPr>
          <p:cNvPr id="134" name="Shape 76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5" name="Shape 77" descr="Shape 7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75" y="2858274"/>
            <a:ext cx="6418070" cy="485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hape 78" descr="Shape 7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1131" y="2858274"/>
            <a:ext cx="6326829" cy="4837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83"/>
          <p:cNvSpPr txBox="1">
            <a:spLocks noGrp="1"/>
          </p:cNvSpPr>
          <p:nvPr>
            <p:ph type="ctrTitle"/>
          </p:nvPr>
        </p:nvSpPr>
        <p:spPr>
          <a:xfrm>
            <a:off x="762000" y="-895332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rPr dirty="0"/>
              <a:t>Solution</a:t>
            </a:r>
          </a:p>
        </p:txBody>
      </p:sp>
      <p:sp>
        <p:nvSpPr>
          <p:cNvPr id="139" name="Shape 84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Talk to the other side!</a:t>
            </a:r>
          </a:p>
        </p:txBody>
      </p:sp>
      <p:pic>
        <p:nvPicPr>
          <p:cNvPr id="140" name="Shape 85" descr="Shape 8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730" y="2197001"/>
            <a:ext cx="10282840" cy="6510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90"/>
          <p:cNvSpPr txBox="1">
            <a:spLocks noGrp="1"/>
          </p:cNvSpPr>
          <p:nvPr>
            <p:ph type="ctrTitle"/>
          </p:nvPr>
        </p:nvSpPr>
        <p:spPr>
          <a:xfrm>
            <a:off x="762000" y="-980854"/>
            <a:ext cx="11480800" cy="2540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3" name="Shape 91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4" name="Shape 92" descr="Shape 9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2794" y="1559146"/>
            <a:ext cx="10593893" cy="7315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9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98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0" name="Shape 99" descr="Shape 9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436343"/>
            <a:ext cx="13004798" cy="6098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Burst your Bubble</a:t>
            </a:r>
            <a:endParaRPr lang="en" dirty="0"/>
          </a:p>
        </p:txBody>
      </p:sp>
      <p:sp>
        <p:nvSpPr>
          <p:cNvPr id="1059" name="Shape 1059"/>
          <p:cNvSpPr txBox="1">
            <a:spLocks noGrp="1"/>
          </p:cNvSpPr>
          <p:nvPr>
            <p:ph idx="1"/>
          </p:nvPr>
        </p:nvSpPr>
        <p:spPr>
          <a:xfrm>
            <a:off x="894080" y="2596444"/>
            <a:ext cx="5835147" cy="6188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" u="sng" dirty="0" smtClean="0"/>
          </a:p>
        </p:txBody>
      </p:sp>
      <p:pic>
        <p:nvPicPr>
          <p:cNvPr id="1060" name="Shape 10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5120" y="2108383"/>
            <a:ext cx="5892484" cy="687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74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/>
              <a:t>EscapeYourBubble.com</a:t>
            </a:r>
            <a:endParaRPr lang="en"/>
          </a:p>
        </p:txBody>
      </p:sp>
      <p:sp>
        <p:nvSpPr>
          <p:cNvPr id="1073" name="Shape 1073"/>
          <p:cNvSpPr txBox="1">
            <a:spLocks noGrp="1"/>
          </p:cNvSpPr>
          <p:nvPr>
            <p:ph idx="1"/>
          </p:nvPr>
        </p:nvSpPr>
        <p:spPr>
          <a:xfrm>
            <a:off x="894080" y="2596444"/>
            <a:ext cx="6213194" cy="6188570"/>
          </a:xfrm>
        </p:spPr>
        <p:txBody>
          <a:bodyPr>
            <a:normAutofit lnSpcReduction="10000"/>
          </a:bodyPr>
          <a:lstStyle/>
          <a:p>
            <a:r>
              <a:rPr lang="en" dirty="0" smtClean="0"/>
              <a:t>Browser (Chrome) Extension</a:t>
            </a:r>
            <a:endParaRPr lang="en-US" dirty="0" smtClean="0"/>
          </a:p>
          <a:p>
            <a:endParaRPr lang="en" dirty="0" smtClean="0"/>
          </a:p>
          <a:p>
            <a:r>
              <a:rPr lang="en" dirty="0" smtClean="0"/>
              <a:t>Injects content into the Facebook feed</a:t>
            </a:r>
            <a:endParaRPr lang="en-US" dirty="0" smtClean="0"/>
          </a:p>
          <a:p>
            <a:endParaRPr lang="en" dirty="0" smtClean="0"/>
          </a:p>
          <a:p>
            <a:r>
              <a:rPr lang="en" dirty="0" smtClean="0"/>
              <a:t>Republican / Democrat-leaning articles from the other side</a:t>
            </a:r>
            <a:endParaRPr lang="en" dirty="0"/>
          </a:p>
        </p:txBody>
      </p:sp>
      <p:pic>
        <p:nvPicPr>
          <p:cNvPr id="1074" name="Shape 1074"/>
          <p:cNvPicPr preferRelativeResize="0"/>
          <p:nvPr/>
        </p:nvPicPr>
        <p:blipFill rotWithShape="1">
          <a:blip r:embed="rId3">
            <a:alphaModFix/>
          </a:blip>
          <a:srcRect b="2276"/>
          <a:stretch/>
        </p:blipFill>
        <p:spPr>
          <a:xfrm>
            <a:off x="7486220" y="2022164"/>
            <a:ext cx="5429600" cy="7533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76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403</Words>
  <Application>Microsoft Macintosh PowerPoint</Application>
  <PresentationFormat>Custom</PresentationFormat>
  <Paragraphs>88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New_Template2</vt:lpstr>
      <vt:lpstr>Factors in Recommending Contrarian Content on Social Media</vt:lpstr>
      <vt:lpstr>Problem</vt:lpstr>
      <vt:lpstr>Problem</vt:lpstr>
      <vt:lpstr>Echo chambers/Filter Bubbles</vt:lpstr>
      <vt:lpstr>Solution</vt:lpstr>
      <vt:lpstr>PowerPoint Presentation</vt:lpstr>
      <vt:lpstr>PowerPoint Presentation</vt:lpstr>
      <vt:lpstr>Burst your Bubble</vt:lpstr>
      <vt:lpstr>EscapeYourBubble.com</vt:lpstr>
      <vt:lpstr>politecho.org</vt:lpstr>
      <vt:lpstr>FlipFeed</vt:lpstr>
      <vt:lpstr>This paper</vt:lpstr>
      <vt:lpstr>Simple Solution</vt:lpstr>
      <vt:lpstr>PowerPoint Presentation</vt:lpstr>
      <vt:lpstr>PowerPoint Presentation</vt:lpstr>
      <vt:lpstr>Things can easily go wrong!</vt:lpstr>
      <vt:lpstr>Backfire effect!</vt:lpstr>
      <vt:lpstr>Backfire effect</vt:lpstr>
      <vt:lpstr>Find a middle ground</vt:lpstr>
      <vt:lpstr>Other factors</vt:lpstr>
      <vt:lpstr>Final recommendation</vt:lpstr>
      <vt:lpstr>Experiment</vt:lpstr>
      <vt:lpstr>Thank you!</vt:lpstr>
      <vt:lpstr>Summary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in Recommending Contrarian Content on Social Media</dc:title>
  <cp:lastModifiedBy>Kiran Garimella</cp:lastModifiedBy>
  <cp:revision>32</cp:revision>
  <dcterms:modified xsi:type="dcterms:W3CDTF">2017-06-27T17:06:54Z</dcterms:modified>
</cp:coreProperties>
</file>