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4" r:id="rId3"/>
    <p:sldId id="263" r:id="rId4"/>
    <p:sldId id="258" r:id="rId5"/>
    <p:sldId id="259" r:id="rId6"/>
    <p:sldId id="286" r:id="rId7"/>
    <p:sldId id="287" r:id="rId8"/>
    <p:sldId id="290" r:id="rId9"/>
    <p:sldId id="288" r:id="rId10"/>
    <p:sldId id="289" r:id="rId11"/>
    <p:sldId id="304" r:id="rId12"/>
    <p:sldId id="267" r:id="rId13"/>
    <p:sldId id="268" r:id="rId14"/>
    <p:sldId id="269" r:id="rId15"/>
    <p:sldId id="270" r:id="rId16"/>
    <p:sldId id="271" r:id="rId17"/>
    <p:sldId id="275" r:id="rId18"/>
    <p:sldId id="291" r:id="rId19"/>
    <p:sldId id="280" r:id="rId20"/>
    <p:sldId id="281" r:id="rId21"/>
    <p:sldId id="293" r:id="rId22"/>
    <p:sldId id="294" r:id="rId23"/>
    <p:sldId id="279" r:id="rId24"/>
    <p:sldId id="292" r:id="rId25"/>
    <p:sldId id="303" r:id="rId26"/>
    <p:sldId id="296" r:id="rId27"/>
    <p:sldId id="297" r:id="rId28"/>
    <p:sldId id="298" r:id="rId29"/>
    <p:sldId id="295" r:id="rId30"/>
    <p:sldId id="283" r:id="rId31"/>
    <p:sldId id="284" r:id="rId32"/>
    <p:sldId id="299" r:id="rId33"/>
    <p:sldId id="300" r:id="rId34"/>
    <p:sldId id="261" r:id="rId35"/>
    <p:sldId id="301" r:id="rId36"/>
    <p:sldId id="260" r:id="rId37"/>
    <p:sldId id="302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630" autoAdjust="0"/>
  </p:normalViewPr>
  <p:slideViewPr>
    <p:cSldViewPr snapToGrid="0" snapToObjects="1">
      <p:cViewPr varScale="1">
        <p:scale>
          <a:sx n="81" d="100"/>
          <a:sy n="81" d="100"/>
        </p:scale>
        <p:origin x="-712" y="-1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27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6580D-C1EB-2947-B810-A63D82F5C5C8}" type="datetimeFigureOut">
              <a:rPr lang="en-US" smtClean="0"/>
              <a:t>25/04/18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DD1A-5E87-AA46-B497-38EF8914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580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dirty="0" smtClean="0">
                <a:latin typeface="Helvetica Neue"/>
                <a:ea typeface="Helvetica Neue"/>
                <a:cs typeface="Helvetica Neue"/>
                <a:sym typeface="Helvetica Neue"/>
              </a:rPr>
              <a:t>Political</a:t>
            </a:r>
            <a:r>
              <a:rPr lang="en-US" sz="2200" b="0" i="0" u="none" strike="noStrike" cap="non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 echo chambers only!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Should I give more details?? Or can I assume that people know what echo chambers are?</a:t>
            </a:r>
            <a:endParaRPr lang="en" sz="22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latin typeface="Helvetica Neue"/>
                <a:ea typeface="Helvetica Neue"/>
                <a:cs typeface="Helvetica Neue"/>
                <a:sym typeface="Helvetica Neue"/>
              </a:rPr>
              <a:t>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latin typeface="Helvetica Neue"/>
                <a:ea typeface="Helvetica Neue"/>
                <a:cs typeface="Helvetica Neue"/>
                <a:sym typeface="Helvetica Neue"/>
              </a:rPr>
              <a:t>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latin typeface="Helvetica Neue"/>
                <a:ea typeface="Helvetica Neue"/>
                <a:cs typeface="Helvetica Neue"/>
                <a:sym typeface="Helvetica Neue"/>
              </a:rPr>
              <a:t>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latin typeface="Helvetica Neue"/>
                <a:ea typeface="Helvetica Neue"/>
                <a:cs typeface="Helvetica Neue"/>
                <a:sym typeface="Helvetica Neue"/>
              </a:rPr>
              <a:t>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latin typeface="Helvetica Neue"/>
                <a:ea typeface="Helvetica Neue"/>
                <a:cs typeface="Helvetica Neue"/>
                <a:sym typeface="Helvetica Neue"/>
              </a:rPr>
              <a:t>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Similarly, their polarity score is on average less extreme than the rest of their group.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Countries like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myanmar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lanka</a:t>
            </a:r>
            <a:r>
              <a:rPr lang="en-US" baseline="0" dirty="0" smtClean="0"/>
              <a:t> it is a necessity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1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 people in echo chambers because they do not read about the other side or is it because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4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political leaning of the content that users receive from the network agrees with that of the content they share.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Mention US Politics</a:t>
            </a:r>
            <a:r>
              <a:rPr lang="en-US" baseline="0" dirty="0" smtClean="0"/>
              <a:t> and Twitter!!!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8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</a:t>
            </a:r>
            <a:r>
              <a:rPr lang="en-US" baseline="0" dirty="0" smtClean="0"/>
              <a:t> take care of negation? (e.g. such a stupid post..)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2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</a:t>
            </a:r>
            <a:r>
              <a:rPr lang="en-US" baseline="0" dirty="0" smtClean="0"/>
              <a:t> take care of negation? (e.g. such a stupid post..)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2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</a:t>
            </a:r>
            <a:r>
              <a:rPr lang="en-US" baseline="0" dirty="0" smtClean="0"/>
              <a:t> take care of negation? (e.g. such a stupid post..)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2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</a:t>
            </a:r>
            <a:r>
              <a:rPr lang="en-US" baseline="0" dirty="0" smtClean="0"/>
              <a:t> take care of negation? (e.g. such a stupid post..)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2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I give examples??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5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Beauty: combines</a:t>
            </a:r>
            <a:r>
              <a:rPr lang="en-US" baseline="0" dirty="0" smtClean="0"/>
              <a:t> network and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8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93124"/>
            <a:ext cx="11216640" cy="1885245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600959"/>
            <a:ext cx="11216640" cy="61840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130046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130046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0070" y="9296400"/>
            <a:ext cx="359073" cy="364202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" sz="17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2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microsoft.com/office/2007/relationships/hdphoto" Target="../media/hdphoto3.wdp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microsoft.com/office/2007/relationships/hdphoto" Target="../media/hdphoto6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24.png"/><Relationship Id="rId5" Type="http://schemas.microsoft.com/office/2007/relationships/hdphoto" Target="../media/hdphoto8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8.wdp"/><Relationship Id="rId5" Type="http://schemas.openxmlformats.org/officeDocument/2006/relationships/image" Target="../media/image23.png"/><Relationship Id="rId6" Type="http://schemas.microsoft.com/office/2007/relationships/hdphoto" Target="../media/hdphoto9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8.wdp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8.wdp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8.wdp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cho chambers on social medi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Political Discourse on Social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120" name="Kiran Garimella, Gianmarco De Francisci Morales,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7678762"/>
            <a:ext cx="10464800" cy="1130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7463">
              <a:defRPr sz="3404"/>
            </a:pPr>
            <a:r>
              <a:rPr dirty="0"/>
              <a:t>Kiran Garimella, Gianmarco De Francisci Morales, </a:t>
            </a:r>
          </a:p>
          <a:p>
            <a:pPr defTabSz="537463">
              <a:defRPr sz="3404"/>
            </a:pPr>
            <a:r>
              <a:rPr dirty="0"/>
              <a:t>Aristides Gionis and Michael Mathioudakis</a:t>
            </a:r>
          </a:p>
        </p:txBody>
      </p:sp>
      <p:sp>
        <p:nvSpPr>
          <p:cNvPr id="4" name="Kiran Garimella, Gianmarco De Francisci Morales,…"/>
          <p:cNvSpPr txBox="1">
            <a:spLocks/>
          </p:cNvSpPr>
          <p:nvPr/>
        </p:nvSpPr>
        <p:spPr>
          <a:xfrm>
            <a:off x="1140199" y="5150245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537463">
              <a:defRPr sz="3404"/>
            </a:pPr>
            <a:endParaRPr lang="en-US" sz="3404" dirty="0"/>
          </a:p>
        </p:txBody>
      </p:sp>
      <p:sp>
        <p:nvSpPr>
          <p:cNvPr id="5" name="Kiran Garimella, Gianmarco De Francisci Morales,…"/>
          <p:cNvSpPr txBox="1">
            <a:spLocks/>
          </p:cNvSpPr>
          <p:nvPr/>
        </p:nvSpPr>
        <p:spPr>
          <a:xfrm>
            <a:off x="1270000" y="5150245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4800" dirty="0"/>
              <a:t>Echo Chambers, </a:t>
            </a:r>
            <a:r>
              <a:rPr lang="en-US" sz="4800" dirty="0" smtClean="0"/>
              <a:t>Gatekeepers</a:t>
            </a:r>
            <a:r>
              <a:rPr lang="en-US" sz="4800" dirty="0"/>
              <a:t>, and the Price </a:t>
            </a:r>
            <a:r>
              <a:rPr lang="en-US" sz="4800" dirty="0" smtClean="0"/>
              <a:t>of Bipartisanship 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</p:spPr>
        <p:txBody>
          <a:bodyPr/>
          <a:lstStyle/>
          <a:p>
            <a:r>
              <a:rPr lang="en-US" dirty="0" smtClean="0"/>
              <a:t>Ideology score of a tweet = ideology of the news domain in the tweet.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Polarity score of a tweet</a:t>
            </a:r>
            <a:endParaRPr lang="en-US" dirty="0"/>
          </a:p>
        </p:txBody>
      </p:sp>
      <p:pic>
        <p:nvPicPr>
          <p:cNvPr id="4" name="Picture 3" descr="Screen Shot 2018-04-24 at 10.1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83" y="2009750"/>
            <a:ext cx="7569200" cy="76454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713255" y="2284200"/>
            <a:ext cx="2304648" cy="645350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Picture 17" descr="Screen Shot 2018-04-24 at 10.17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156" y="4108450"/>
            <a:ext cx="7759700" cy="95377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141351" y="418925"/>
            <a:ext cx="2304648" cy="645350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0" name="Picture 19" descr="Screen Shot 2018-04-24 at 10.18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83" y="1917114"/>
            <a:ext cx="7645400" cy="85725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836703" y="2025825"/>
            <a:ext cx="2304648" cy="645350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7903" y="2354838"/>
            <a:ext cx="29578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Polarity: 0.09</a:t>
            </a:r>
            <a:endParaRPr kumimoji="0" lang="en-US" sz="2400" b="1" i="0" u="none" strike="noStrike" cap="none" spc="0" normalizeH="0" baseline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6776" y="2063376"/>
            <a:ext cx="29578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Polarity: 0.92</a:t>
            </a:r>
            <a:endParaRPr kumimoji="0" lang="en-US" sz="2400" b="1" i="0" u="none" strike="noStrike" cap="none" spc="0" normalizeH="0" baseline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80" y="9457219"/>
            <a:ext cx="1966963" cy="395861"/>
          </a:xfrm>
          <a:prstGeom prst="rect">
            <a:avLst/>
          </a:prstGeom>
          <a:noFill/>
          <a:ln w="12700" cap="flat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2003" y="8598994"/>
            <a:ext cx="1966963" cy="395861"/>
          </a:xfrm>
          <a:prstGeom prst="rect">
            <a:avLst/>
          </a:prstGeom>
          <a:noFill/>
          <a:ln w="12700" cap="flat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754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4" grpId="1"/>
      <p:bldP spid="26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Polarity score of a tweet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864075"/>
            <a:ext cx="11099800" cy="6286500"/>
          </a:xfrm>
        </p:spPr>
        <p:txBody>
          <a:bodyPr/>
          <a:lstStyle/>
          <a:p>
            <a:r>
              <a:rPr lang="en-US" dirty="0" smtClean="0"/>
              <a:t>Ideology score of a tweet = ideology of the news domain in the tweet.</a:t>
            </a:r>
          </a:p>
          <a:p>
            <a:r>
              <a:rPr lang="en-US" dirty="0"/>
              <a:t>500 most visited domains on Facebook from </a:t>
            </a:r>
            <a:r>
              <a:rPr lang="en-US" dirty="0" err="1" smtClean="0"/>
              <a:t>Bakshy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i="1" dirty="0"/>
              <a:t>Science</a:t>
            </a:r>
            <a:r>
              <a:rPr lang="en-US" dirty="0"/>
              <a:t> </a:t>
            </a:r>
            <a:r>
              <a:rPr lang="en-US" dirty="0" smtClean="0"/>
              <a:t>2016.</a:t>
            </a:r>
          </a:p>
          <a:p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648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Polarity score of a tweet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Ideology score of a tweet = ideology of the news domain in the tweet.</a:t>
            </a:r>
          </a:p>
          <a:p>
            <a:r>
              <a:rPr lang="en-US" dirty="0" smtClean="0"/>
              <a:t>500 most visited domains on Facebook from </a:t>
            </a:r>
            <a:r>
              <a:rPr lang="en-US" dirty="0" err="1" smtClean="0"/>
              <a:t>Bakshy</a:t>
            </a:r>
            <a:r>
              <a:rPr lang="en-US" dirty="0" smtClean="0"/>
              <a:t> et al. (Science 2016).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ontent_polarity_distribution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2" y="2590800"/>
            <a:ext cx="11221501" cy="5610751"/>
          </a:xfrm>
          <a:prstGeom prst="rect">
            <a:avLst/>
          </a:prstGeom>
        </p:spPr>
      </p:pic>
      <p:pic>
        <p:nvPicPr>
          <p:cNvPr id="5" name="Picture 4" descr="content_polarity_distribu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2" y="2590800"/>
            <a:ext cx="11135212" cy="55676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4760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polarity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9206998" cy="6286500"/>
          </a:xfrm>
        </p:spPr>
        <p:txBody>
          <a:bodyPr/>
          <a:lstStyle/>
          <a:p>
            <a:r>
              <a:rPr lang="en-US" dirty="0" smtClean="0"/>
              <a:t>Production polarity = average polarity of content tweeted by a user.</a:t>
            </a:r>
          </a:p>
          <a:p>
            <a:r>
              <a:rPr lang="en-US" dirty="0" smtClean="0"/>
              <a:t>Range </a:t>
            </a:r>
            <a:r>
              <a:rPr lang="mr-IN" dirty="0" smtClean="0"/>
              <a:t>–</a:t>
            </a:r>
            <a:r>
              <a:rPr lang="en-US" dirty="0" smtClean="0"/>
              <a:t> 0 (liberal) to 1 (conservative)</a:t>
            </a:r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781756" y="4750177"/>
            <a:ext cx="451721" cy="37339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/>
          <p:cNvCxnSpPr/>
          <p:nvPr/>
        </p:nvCxnSpPr>
        <p:spPr>
          <a:xfrm>
            <a:off x="11224532" y="4470000"/>
            <a:ext cx="327431" cy="498474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/>
          <p:cNvCxnSpPr/>
          <p:nvPr/>
        </p:nvCxnSpPr>
        <p:spPr>
          <a:xfrm flipH="1">
            <a:off x="12065365" y="4466546"/>
            <a:ext cx="143253" cy="498474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 flipH="1">
            <a:off x="12402616" y="4783643"/>
            <a:ext cx="193688" cy="339924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>
            <a:off x="11426559" y="6364969"/>
            <a:ext cx="143560" cy="542864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H="1">
            <a:off x="11007617" y="6205776"/>
            <a:ext cx="216916" cy="574232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>
            <a:off x="12306828" y="6205776"/>
            <a:ext cx="316098" cy="43976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>
            <a:off x="12065365" y="6355915"/>
            <a:ext cx="195700" cy="579243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Screen Shot 2018-04-22 at 09.38.58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" b="95759" l="5784" r="8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r="9780"/>
          <a:stretch/>
        </p:blipFill>
        <p:spPr>
          <a:xfrm>
            <a:off x="10994553" y="4783643"/>
            <a:ext cx="1628373" cy="169357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1781745" y="4221525"/>
            <a:ext cx="0" cy="64682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/>
          <p:cNvSpPr/>
          <p:nvPr/>
        </p:nvSpPr>
        <p:spPr>
          <a:xfrm>
            <a:off x="10770629" y="3702092"/>
            <a:ext cx="2022231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Consumption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98398" y="7023260"/>
            <a:ext cx="2022231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Production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07644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 polarity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9692779" cy="6286500"/>
          </a:xfrm>
        </p:spPr>
        <p:txBody>
          <a:bodyPr/>
          <a:lstStyle/>
          <a:p>
            <a:r>
              <a:rPr lang="en-US" dirty="0" smtClean="0"/>
              <a:t>Average polarity of content received.</a:t>
            </a:r>
          </a:p>
          <a:p>
            <a:r>
              <a:rPr lang="en-US" dirty="0" smtClean="0"/>
              <a:t>Approximate it from the network.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781756" y="4750177"/>
            <a:ext cx="451721" cy="37339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/>
          <p:cNvCxnSpPr/>
          <p:nvPr/>
        </p:nvCxnSpPr>
        <p:spPr>
          <a:xfrm>
            <a:off x="11224532" y="4470000"/>
            <a:ext cx="327431" cy="498474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/>
          <p:cNvCxnSpPr/>
          <p:nvPr/>
        </p:nvCxnSpPr>
        <p:spPr>
          <a:xfrm flipH="1">
            <a:off x="12065365" y="4466546"/>
            <a:ext cx="143253" cy="498474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 flipH="1">
            <a:off x="12402616" y="4783643"/>
            <a:ext cx="193688" cy="339924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>
            <a:off x="11426559" y="6364969"/>
            <a:ext cx="143560" cy="542864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H="1">
            <a:off x="11007617" y="6205776"/>
            <a:ext cx="216916" cy="574232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>
            <a:off x="12306828" y="6205776"/>
            <a:ext cx="316098" cy="43976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>
            <a:off x="12065365" y="6355915"/>
            <a:ext cx="195700" cy="579243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Screen Shot 2018-04-22 at 09.38.58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" b="95759" l="5784" r="8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r="9780"/>
          <a:stretch/>
        </p:blipFill>
        <p:spPr>
          <a:xfrm>
            <a:off x="10994553" y="4783643"/>
            <a:ext cx="1628373" cy="169357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1781745" y="4221525"/>
            <a:ext cx="0" cy="64682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/>
          <p:cNvSpPr/>
          <p:nvPr/>
        </p:nvSpPr>
        <p:spPr>
          <a:xfrm>
            <a:off x="10770629" y="3702092"/>
            <a:ext cx="2022231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Consumption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98398" y="7023260"/>
            <a:ext cx="2022231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Production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1578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political datasets from different timespans.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8-04-22 at 10.13.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2184400"/>
            <a:ext cx="11112500" cy="711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52517" y="7337246"/>
            <a:ext cx="1175841" cy="830928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5809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echo chambers exist on Twitter?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499" y="2590800"/>
            <a:ext cx="10910965" cy="6286500"/>
          </a:xfrm>
        </p:spPr>
        <p:txBody>
          <a:bodyPr/>
          <a:lstStyle/>
          <a:p>
            <a:r>
              <a:rPr lang="en-US" dirty="0" smtClean="0"/>
              <a:t>Do users produce and consume content from the same side?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2162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duction_consumption_obamac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48" y="2417739"/>
            <a:ext cx="6400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echo chambers exist on Twitter?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Yes!!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production_obamaca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0"/>
            <a:ext cx="6400800" cy="6400800"/>
          </a:xfrm>
          <a:prstGeom prst="rect">
            <a:avLst/>
          </a:prstGeom>
        </p:spPr>
      </p:pic>
      <p:pic>
        <p:nvPicPr>
          <p:cNvPr id="7" name="Picture 6" descr="consumption_obamaca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50" y="2476500"/>
            <a:ext cx="6400800" cy="6400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17</a:t>
            </a:fld>
            <a:endParaRPr lang="uk-UA"/>
          </a:p>
        </p:txBody>
      </p:sp>
      <p:sp>
        <p:nvSpPr>
          <p:cNvPr id="9" name="Oval 8"/>
          <p:cNvSpPr/>
          <p:nvPr/>
        </p:nvSpPr>
        <p:spPr>
          <a:xfrm>
            <a:off x="5242456" y="5449477"/>
            <a:ext cx="1702011" cy="1401164"/>
          </a:xfrm>
          <a:prstGeom prst="ellipse">
            <a:avLst/>
          </a:prstGeom>
          <a:noFill/>
          <a:ln w="3810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52476" y="3287055"/>
            <a:ext cx="1999715" cy="1401164"/>
          </a:xfrm>
          <a:prstGeom prst="ellipse">
            <a:avLst/>
          </a:prstGeom>
          <a:noFill/>
          <a:ln w="3810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661795" y="2941753"/>
            <a:ext cx="4790396" cy="4115240"/>
          </a:xfrm>
          <a:prstGeom prst="line">
            <a:avLst/>
          </a:prstGeom>
          <a:noFill/>
          <a:ln w="57150" cap="flat" cmpd="sng">
            <a:solidFill>
              <a:srgbClr val="EE220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08157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80489" y="0"/>
            <a:ext cx="7446992" cy="70550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oduction_consumption_abor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72" y="174569"/>
            <a:ext cx="9547828" cy="9547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8829" y="522"/>
            <a:ext cx="7446992" cy="70550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Picture 5" descr="production_consumption_tb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03" y="285203"/>
            <a:ext cx="9468397" cy="946839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18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504472" y="3025831"/>
            <a:ext cx="7153101" cy="6696566"/>
          </a:xfrm>
          <a:prstGeom prst="rect">
            <a:avLst/>
          </a:prstGeom>
          <a:noFill/>
          <a:ln w="5715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8794" y="793799"/>
            <a:ext cx="7262846" cy="2200675"/>
          </a:xfrm>
          <a:prstGeom prst="rect">
            <a:avLst/>
          </a:prstGeom>
          <a:noFill/>
          <a:ln w="5715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7532165" y="5151237"/>
            <a:ext cx="6696565" cy="2445751"/>
          </a:xfrm>
          <a:prstGeom prst="rect">
            <a:avLst/>
          </a:prstGeom>
          <a:noFill/>
          <a:ln w="5715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93406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variance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Production variance = less polarized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bama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5854"/>
            <a:ext cx="6349686" cy="4762265"/>
          </a:xfrm>
          <a:prstGeom prst="rect">
            <a:avLst/>
          </a:prstGeom>
        </p:spPr>
      </p:pic>
      <p:pic>
        <p:nvPicPr>
          <p:cNvPr id="5" name="Picture 4" descr="abor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13" y="3645853"/>
            <a:ext cx="6349687" cy="47622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1787278" y="6286829"/>
            <a:ext cx="1426687" cy="1269908"/>
          </a:xfrm>
          <a:prstGeom prst="ellipse">
            <a:avLst/>
          </a:prstGeom>
          <a:noFill/>
          <a:ln w="3810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5998" y="6286829"/>
            <a:ext cx="1426687" cy="1269908"/>
          </a:xfrm>
          <a:prstGeom prst="ellipse">
            <a:avLst/>
          </a:prstGeom>
          <a:noFill/>
          <a:ln w="3810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7629" y="6286829"/>
            <a:ext cx="1426687" cy="1269908"/>
          </a:xfrm>
          <a:prstGeom prst="ellipse">
            <a:avLst/>
          </a:prstGeom>
          <a:noFill/>
          <a:ln w="3810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232282" y="6286829"/>
            <a:ext cx="1426687" cy="1269908"/>
          </a:xfrm>
          <a:prstGeom prst="ellipse">
            <a:avLst/>
          </a:prstGeom>
          <a:noFill/>
          <a:ln w="3810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61986" y="4793051"/>
            <a:ext cx="1426687" cy="1269908"/>
          </a:xfrm>
          <a:prstGeom prst="ellipse">
            <a:avLst/>
          </a:prstGeom>
          <a:noFill/>
          <a:ln w="3810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37938" y="4945451"/>
            <a:ext cx="1426687" cy="1269908"/>
          </a:xfrm>
          <a:prstGeom prst="ellipse">
            <a:avLst/>
          </a:prstGeom>
          <a:noFill/>
          <a:ln w="38100" cap="flat" cmpd="sng">
            <a:solidFill>
              <a:srgbClr val="EE220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645138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10654" t="36451" r="10654" b="30353"/>
          <a:stretch/>
        </p:blipFill>
        <p:spPr>
          <a:xfrm>
            <a:off x="273423" y="4603938"/>
            <a:ext cx="6130347" cy="4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l="10654" t="36451" r="10654" b="30353"/>
          <a:stretch/>
        </p:blipFill>
        <p:spPr>
          <a:xfrm flipH="1">
            <a:off x="6705613" y="4603938"/>
            <a:ext cx="6067627" cy="464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Echo Chambers</a:t>
            </a:r>
            <a:endParaRPr lang="en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‘A situation in which </a:t>
            </a:r>
            <a:r>
              <a:rPr lang="en-US" dirty="0"/>
              <a:t>social media users are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more likely </a:t>
            </a:r>
            <a:r>
              <a:rPr lang="en-US" dirty="0"/>
              <a:t>to engage with people and media sources </a:t>
            </a:r>
            <a:r>
              <a:rPr lang="en-US" dirty="0">
                <a:solidFill>
                  <a:srgbClr val="FFD862"/>
                </a:solidFill>
              </a:rPr>
              <a:t>that share their political </a:t>
            </a:r>
            <a:r>
              <a:rPr lang="en-US" dirty="0" smtClean="0">
                <a:solidFill>
                  <a:srgbClr val="FFD862"/>
                </a:solidFill>
              </a:rPr>
              <a:t>beliefs, </a:t>
            </a:r>
            <a:r>
              <a:rPr lang="en-US" dirty="0" smtClean="0">
                <a:solidFill>
                  <a:schemeClr val="tx1"/>
                </a:solidFill>
              </a:rPr>
              <a:t>hence</a:t>
            </a:r>
            <a:r>
              <a:rPr lang="en-US" dirty="0" smtClean="0">
                <a:solidFill>
                  <a:srgbClr val="FFD862"/>
                </a:solidFill>
              </a:rPr>
              <a:t> reinforcing their own opinions</a:t>
            </a:r>
            <a:r>
              <a:rPr lang="en-US" dirty="0" smtClean="0"/>
              <a:t>.</a:t>
            </a:r>
            <a:r>
              <a:rPr lang="en-US" dirty="0" smtClean="0"/>
              <a:t>’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hair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883">
            <a:off x="1255733" y="5145469"/>
            <a:ext cx="3558723" cy="2996097"/>
          </a:xfrm>
          <a:prstGeom prst="rect">
            <a:avLst/>
          </a:prstGeom>
        </p:spPr>
      </p:pic>
      <p:pic>
        <p:nvPicPr>
          <p:cNvPr id="3" name="Picture 2" descr="lf_hillary_side_1024x1024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0" b="85669" l="5258" r="89807">
                        <a14:backgroundMark x1="87446" y1="31529" x2="77790" y2="48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143" flipH="1">
            <a:off x="8544948" y="4961689"/>
            <a:ext cx="3023268" cy="4005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" sz="17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"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40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 variance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bor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2413000"/>
            <a:ext cx="6089227" cy="4566920"/>
          </a:xfrm>
          <a:prstGeom prst="rect">
            <a:avLst/>
          </a:prstGeom>
        </p:spPr>
      </p:pic>
      <p:pic>
        <p:nvPicPr>
          <p:cNvPr id="5" name="Picture 4" descr="obamac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1" y="2413000"/>
            <a:ext cx="6089227" cy="45669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568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Partisan users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60985" y="5878240"/>
            <a:ext cx="282651" cy="971681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H="1">
            <a:off x="2084098" y="5563191"/>
            <a:ext cx="794460" cy="994361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>
            <a:off x="4513364" y="5563191"/>
            <a:ext cx="827023" cy="994361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>
            <a:off x="4135560" y="5878240"/>
            <a:ext cx="390755" cy="910922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" name="Picture 27" descr="Screen Shot 2018-04-22 at 09.38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8" b="95759" l="5784" r="8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r="9780"/>
          <a:stretch/>
        </p:blipFill>
        <p:spPr>
          <a:xfrm>
            <a:off x="2328319" y="3212554"/>
            <a:ext cx="2735283" cy="28448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709626" y="7013143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Production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090986" y="5878240"/>
            <a:ext cx="282651" cy="971681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/>
          <p:cNvCxnSpPr/>
          <p:nvPr/>
        </p:nvCxnSpPr>
        <p:spPr>
          <a:xfrm flipH="1">
            <a:off x="8114099" y="5563191"/>
            <a:ext cx="794460" cy="994361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10543365" y="5563191"/>
            <a:ext cx="827023" cy="994361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0165561" y="5878240"/>
            <a:ext cx="390755" cy="910922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" name="Picture 22" descr="Screen Shot 2018-04-22 at 09.38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" b="95759" l="5784" r="8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r="9780"/>
          <a:stretch/>
        </p:blipFill>
        <p:spPr>
          <a:xfrm>
            <a:off x="8358320" y="3212554"/>
            <a:ext cx="2735283" cy="28448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739627" y="7013143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Production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1283" y="2243138"/>
            <a:ext cx="944910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Production only from one side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080" y="3523106"/>
            <a:ext cx="2040085" cy="2040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" y="9270707"/>
            <a:ext cx="1070198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00" b="0" dirty="0"/>
              <a:t>Source: http://com201.ekrotulis.com/httpcom201-ekrotulis-compolitics</a:t>
            </a:r>
            <a:r>
              <a:rPr lang="en-US" sz="900" b="0" dirty="0" smtClean="0"/>
              <a:t>/trump</a:t>
            </a:r>
            <a:r>
              <a:rPr lang="en-US" sz="900" b="0" dirty="0"/>
              <a:t>-vs-hillary</a:t>
            </a:r>
            <a:r>
              <a:rPr lang="en-US" sz="900" b="0" dirty="0" smtClean="0"/>
              <a:t>/</a:t>
            </a:r>
          </a:p>
          <a:p>
            <a:r>
              <a:rPr lang="en-US" sz="900" b="0" dirty="0"/>
              <a:t>https://</a:t>
            </a:r>
            <a:r>
              <a:rPr lang="en-US" sz="900" b="0" dirty="0" err="1"/>
              <a:t>appadvice.com</a:t>
            </a:r>
            <a:r>
              <a:rPr lang="en-US" sz="900" b="0" dirty="0"/>
              <a:t>/app/</a:t>
            </a:r>
            <a:r>
              <a:rPr lang="en-US" sz="900" b="0" dirty="0" err="1"/>
              <a:t>trumpoji</a:t>
            </a:r>
            <a:r>
              <a:rPr lang="en-US" sz="900" b="0" dirty="0"/>
              <a:t>-</a:t>
            </a:r>
            <a:r>
              <a:rPr lang="en-US" sz="900" b="0" dirty="0" err="1"/>
              <a:t>donald</a:t>
            </a:r>
            <a:r>
              <a:rPr lang="en-US" sz="900" b="0" dirty="0"/>
              <a:t>-trump-</a:t>
            </a:r>
            <a:r>
              <a:rPr lang="en-US" sz="900" b="0" dirty="0" err="1"/>
              <a:t>emoji</a:t>
            </a:r>
            <a:r>
              <a:rPr lang="en-US" sz="900" b="0" dirty="0"/>
              <a:t>-keyboard/1089624476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4" b="92383" l="9961" r="935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227" y="3465852"/>
            <a:ext cx="1991662" cy="19916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261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Bi-partisan users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922823" y="7208460"/>
            <a:ext cx="282651" cy="971681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H="1">
            <a:off x="4945936" y="6893411"/>
            <a:ext cx="794460" cy="994361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>
            <a:off x="7375202" y="6893411"/>
            <a:ext cx="827023" cy="994361"/>
          </a:xfrm>
          <a:prstGeom prst="straightConnector1">
            <a:avLst/>
          </a:prstGeom>
          <a:noFill/>
          <a:ln w="38100" cap="flat" cmpd="sng">
            <a:solidFill>
              <a:srgbClr val="3366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>
            <a:off x="6997398" y="7208460"/>
            <a:ext cx="390755" cy="910922"/>
          </a:xfrm>
          <a:prstGeom prst="straightConnector1">
            <a:avLst/>
          </a:prstGeom>
          <a:noFill/>
          <a:ln w="38100" cap="flat" cmpd="sng">
            <a:solidFill>
              <a:srgbClr val="3366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" name="Picture 27" descr="Screen Shot 2018-04-22 at 09.38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8" b="95759" l="5784" r="8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r="9780"/>
          <a:stretch/>
        </p:blipFill>
        <p:spPr>
          <a:xfrm>
            <a:off x="5190157" y="4542774"/>
            <a:ext cx="2735283" cy="28448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4571464" y="8343363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Production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1"/>
          </p:nvPr>
        </p:nvSpPr>
        <p:spPr>
          <a:xfrm>
            <a:off x="501691" y="2544940"/>
            <a:ext cx="11930865" cy="1860544"/>
          </a:xfrm>
        </p:spPr>
        <p:txBody>
          <a:bodyPr/>
          <a:lstStyle/>
          <a:p>
            <a:pPr marL="0" lvl="1" indent="0">
              <a:buNone/>
            </a:pPr>
            <a:r>
              <a:rPr lang="en-US" sz="4000" dirty="0" smtClean="0"/>
              <a:t>Production from both sides of the political spectrum</a:t>
            </a:r>
          </a:p>
        </p:txBody>
      </p:sp>
      <p:pic>
        <p:nvPicPr>
          <p:cNvPr id="10" name="Picture 9" descr="obama-trump-hairdo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3" b="78000" l="10000" r="90000">
                        <a14:foregroundMark x1="57875" y1="56632" x2="57875" y2="56632"/>
                        <a14:backgroundMark x1="64500" y1="55684" x2="64500" y2="55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31"/>
          <a:stretch/>
        </p:blipFill>
        <p:spPr>
          <a:xfrm>
            <a:off x="5401718" y="4724850"/>
            <a:ext cx="2186220" cy="18268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783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06" y="254000"/>
            <a:ext cx="11927764" cy="2159000"/>
          </a:xfrm>
        </p:spPr>
        <p:txBody>
          <a:bodyPr>
            <a:normAutofit/>
          </a:bodyPr>
          <a:lstStyle/>
          <a:p>
            <a:r>
              <a:rPr lang="en-US" dirty="0"/>
              <a:t>Partisans vs. </a:t>
            </a:r>
            <a:r>
              <a:rPr lang="en-US" dirty="0" err="1" smtClean="0"/>
              <a:t>bipartisans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How do partisan users differ from bipartisan users?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122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13" y="254000"/>
            <a:ext cx="11864165" cy="2159000"/>
          </a:xfrm>
        </p:spPr>
        <p:txBody>
          <a:bodyPr>
            <a:normAutofit/>
          </a:bodyPr>
          <a:lstStyle/>
          <a:p>
            <a:r>
              <a:rPr lang="en-US" dirty="0"/>
              <a:t>Partisans </a:t>
            </a:r>
            <a:r>
              <a:rPr lang="en-US" dirty="0" smtClean="0"/>
              <a:t>vs. </a:t>
            </a:r>
            <a:r>
              <a:rPr lang="en-US" dirty="0" err="1" smtClean="0"/>
              <a:t>bipartisans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</p:spPr>
        <p:txBody>
          <a:bodyPr/>
          <a:lstStyle/>
          <a:p>
            <a:r>
              <a:rPr lang="en-US" dirty="0" err="1" smtClean="0"/>
              <a:t>Pagerank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5488203" y="7779561"/>
            <a:ext cx="1929018" cy="1189561"/>
          </a:xfrm>
          <a:prstGeom prst="triangl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0246" y="7268499"/>
            <a:ext cx="6226772" cy="47403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" name="Picture 9" descr="obama-trump-hairdo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78000" l="10000" r="90000">
                        <a14:foregroundMark x1="57875" y1="56632" x2="57875" y2="56632"/>
                        <a14:backgroundMark x1="64500" y1="55684" x2="64500" y2="55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31"/>
          <a:stretch/>
        </p:blipFill>
        <p:spPr>
          <a:xfrm>
            <a:off x="2650162" y="5615577"/>
            <a:ext cx="1921757" cy="1605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4" b="92383" l="9961" r="935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9549" y="5795542"/>
            <a:ext cx="1551347" cy="1551347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2857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13" y="254000"/>
            <a:ext cx="11864165" cy="2159000"/>
          </a:xfrm>
        </p:spPr>
        <p:txBody>
          <a:bodyPr>
            <a:normAutofit/>
          </a:bodyPr>
          <a:lstStyle/>
          <a:p>
            <a:r>
              <a:rPr lang="en-US" dirty="0"/>
              <a:t>Partisans </a:t>
            </a:r>
            <a:r>
              <a:rPr lang="en-US" dirty="0" smtClean="0"/>
              <a:t>vs. </a:t>
            </a:r>
            <a:r>
              <a:rPr lang="en-US" dirty="0" err="1" smtClean="0"/>
              <a:t>bipartisans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</p:spPr>
        <p:txBody>
          <a:bodyPr/>
          <a:lstStyle/>
          <a:p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Partisan users have a higher </a:t>
            </a:r>
            <a:r>
              <a:rPr lang="en-US" dirty="0" err="1" smtClean="0"/>
              <a:t>pagerank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5488203" y="7779561"/>
            <a:ext cx="1929018" cy="1189561"/>
          </a:xfrm>
          <a:prstGeom prst="triangl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 rot="867258">
            <a:off x="3330246" y="7268499"/>
            <a:ext cx="6226772" cy="47403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" name="Picture 9" descr="obama-trump-hairdo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78000" l="10000" r="90000">
                        <a14:foregroundMark x1="57875" y1="56632" x2="57875" y2="56632"/>
                        <a14:backgroundMark x1="64500" y1="55684" x2="64500" y2="55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31"/>
          <a:stretch/>
        </p:blipFill>
        <p:spPr>
          <a:xfrm>
            <a:off x="2955591" y="4892988"/>
            <a:ext cx="1921757" cy="1605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265" y="6370275"/>
            <a:ext cx="1645312" cy="16453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0169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13" y="254000"/>
            <a:ext cx="11864165" cy="2159000"/>
          </a:xfrm>
        </p:spPr>
        <p:txBody>
          <a:bodyPr>
            <a:normAutofit/>
          </a:bodyPr>
          <a:lstStyle/>
          <a:p>
            <a:r>
              <a:rPr lang="en-US" dirty="0"/>
              <a:t>Partisans </a:t>
            </a:r>
            <a:r>
              <a:rPr lang="en-US" dirty="0" smtClean="0"/>
              <a:t>vs. </a:t>
            </a:r>
            <a:r>
              <a:rPr lang="en-US" dirty="0" err="1" smtClean="0"/>
              <a:t>bipartisans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373078" cy="6286500"/>
          </a:xfrm>
        </p:spPr>
        <p:txBody>
          <a:bodyPr/>
          <a:lstStyle/>
          <a:p>
            <a:r>
              <a:rPr lang="en-US" dirty="0" smtClean="0"/>
              <a:t>Clustering coefficient</a:t>
            </a:r>
          </a:p>
          <a:p>
            <a:pPr lvl="1"/>
            <a:r>
              <a:rPr lang="en-US" dirty="0" smtClean="0"/>
              <a:t>Partisan users are better embedded in their communities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5488203" y="7779561"/>
            <a:ext cx="1929018" cy="1189561"/>
          </a:xfrm>
          <a:prstGeom prst="triangl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 12"/>
          <p:cNvSpPr/>
          <p:nvPr/>
        </p:nvSpPr>
        <p:spPr>
          <a:xfrm rot="867258">
            <a:off x="3330246" y="7268499"/>
            <a:ext cx="6226772" cy="47403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" name="Picture 14" descr="obama-trump-hairdo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78000" l="10000" r="90000">
                        <a14:foregroundMark x1="57875" y1="56632" x2="57875" y2="56632"/>
                        <a14:backgroundMark x1="64500" y1="55684" x2="64500" y2="55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31"/>
          <a:stretch/>
        </p:blipFill>
        <p:spPr>
          <a:xfrm>
            <a:off x="2955591" y="4892988"/>
            <a:ext cx="1921757" cy="16058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265" y="6370275"/>
            <a:ext cx="1645312" cy="16453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8293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13" y="254000"/>
            <a:ext cx="11864165" cy="2159000"/>
          </a:xfrm>
        </p:spPr>
        <p:txBody>
          <a:bodyPr>
            <a:normAutofit/>
          </a:bodyPr>
          <a:lstStyle/>
          <a:p>
            <a:r>
              <a:rPr lang="en-US" dirty="0"/>
              <a:t>Partisans </a:t>
            </a:r>
            <a:r>
              <a:rPr lang="en-US" dirty="0" smtClean="0"/>
              <a:t>vs. </a:t>
            </a:r>
            <a:r>
              <a:rPr lang="en-US" dirty="0" err="1" smtClean="0"/>
              <a:t>bipartisans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52499" y="2590800"/>
            <a:ext cx="11232468" cy="6286500"/>
          </a:xfrm>
        </p:spPr>
        <p:txBody>
          <a:bodyPr/>
          <a:lstStyle/>
          <a:p>
            <a:r>
              <a:rPr lang="en-US" dirty="0" smtClean="0"/>
              <a:t>Number of </a:t>
            </a:r>
            <a:r>
              <a:rPr lang="en-US" dirty="0" err="1" smtClean="0"/>
              <a:t>Retweets</a:t>
            </a:r>
            <a:r>
              <a:rPr lang="en-US" dirty="0" smtClean="0"/>
              <a:t>/Favorites</a:t>
            </a:r>
          </a:p>
          <a:p>
            <a:pPr lvl="1"/>
            <a:r>
              <a:rPr lang="en-US" dirty="0" smtClean="0"/>
              <a:t>Partisan users get better engagement on their tweets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5488203" y="7779561"/>
            <a:ext cx="1929018" cy="1189561"/>
          </a:xfrm>
          <a:prstGeom prst="triangl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 12"/>
          <p:cNvSpPr/>
          <p:nvPr/>
        </p:nvSpPr>
        <p:spPr>
          <a:xfrm rot="867258">
            <a:off x="3330246" y="7268499"/>
            <a:ext cx="6226772" cy="47403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" name="Picture 14" descr="obama-trump-hairdo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78000" l="10000" r="90000">
                        <a14:foregroundMark x1="57875" y1="56632" x2="57875" y2="56632"/>
                        <a14:backgroundMark x1="64500" y1="55684" x2="64500" y2="55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31"/>
          <a:stretch/>
        </p:blipFill>
        <p:spPr>
          <a:xfrm>
            <a:off x="2955591" y="4892988"/>
            <a:ext cx="1921757" cy="16058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265" y="6370275"/>
            <a:ext cx="1645312" cy="16453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5738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38" y="254000"/>
            <a:ext cx="11864165" cy="2159000"/>
          </a:xfrm>
        </p:spPr>
        <p:txBody>
          <a:bodyPr>
            <a:normAutofit/>
          </a:bodyPr>
          <a:lstStyle/>
          <a:p>
            <a:r>
              <a:rPr lang="en-US" dirty="0"/>
              <a:t>Partisans </a:t>
            </a:r>
            <a:r>
              <a:rPr lang="en-US" dirty="0" smtClean="0"/>
              <a:t>vs. </a:t>
            </a:r>
            <a:r>
              <a:rPr lang="en-US" dirty="0" err="1" smtClean="0"/>
              <a:t>bipartisans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71634"/>
              </p:ext>
            </p:extLst>
          </p:nvPr>
        </p:nvGraphicFramePr>
        <p:xfrm>
          <a:off x="1565053" y="3028964"/>
          <a:ext cx="10157583" cy="52444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85861"/>
                <a:gridCol w="3385861"/>
                <a:gridCol w="3385861"/>
              </a:tblGrid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Measure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Partisans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Bi-partisans</a:t>
                      </a:r>
                      <a:endParaRPr lang="en-US" sz="2800" dirty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Pagerank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Zapf Dingbats"/>
                        </a:rPr>
                        <a:t>✔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4000" dirty="0" smtClean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Degree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✔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4000" dirty="0" smtClean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Clustering coefficient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✔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4000" dirty="0" smtClean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Polarity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✔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4000" dirty="0" smtClean="0"/>
                    </a:p>
                  </a:txBody>
                  <a:tcPr/>
                </a:tc>
              </a:tr>
              <a:tr h="8115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</a:t>
                      </a:r>
                      <a:r>
                        <a:rPr lang="en-US" sz="2800" dirty="0" err="1" smtClean="0"/>
                        <a:t>Retweets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✔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4000" dirty="0" smtClean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Favorites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✔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3938" y="2739998"/>
            <a:ext cx="11815239" cy="256480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There is a price for being bipartisan</a:t>
            </a:r>
            <a:endParaRPr kumimoji="0" lang="en-US" sz="8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28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392466" y="8529128"/>
            <a:ext cx="655335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 smtClean="0">
                <a:sym typeface="Zapf Dingbats"/>
              </a:rPr>
              <a:t>✔</a:t>
            </a:r>
            <a:r>
              <a:rPr lang="en-US" sz="3200" dirty="0"/>
              <a:t> </a:t>
            </a:r>
            <a:r>
              <a:rPr lang="en-US" sz="3200" dirty="0" smtClean="0"/>
              <a:t>= higher 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984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Gatekeepers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64362" y="4688986"/>
            <a:ext cx="771965" cy="709621"/>
          </a:xfrm>
          <a:prstGeom prst="straightConnector1">
            <a:avLst/>
          </a:prstGeom>
          <a:noFill/>
          <a:ln w="38100" cap="flat" cmpd="sng">
            <a:solidFill>
              <a:srgbClr val="3366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8564512" y="4122723"/>
            <a:ext cx="653783" cy="863176"/>
          </a:xfrm>
          <a:prstGeom prst="straightConnector1">
            <a:avLst/>
          </a:prstGeom>
          <a:noFill/>
          <a:ln w="38100" cap="flat" cmpd="sng">
            <a:solidFill>
              <a:srgbClr val="3366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>
            <a:off x="10511189" y="4187855"/>
            <a:ext cx="634976" cy="863176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H="1">
            <a:off x="10919706" y="4688986"/>
            <a:ext cx="773369" cy="740204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H="1">
            <a:off x="9185733" y="7322106"/>
            <a:ext cx="282651" cy="971681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H="1">
            <a:off x="8208846" y="7007057"/>
            <a:ext cx="794460" cy="99436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>
            <a:off x="10638112" y="7007057"/>
            <a:ext cx="827023" cy="994361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>
            <a:off x="10260308" y="7322106"/>
            <a:ext cx="390755" cy="910922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/>
          <p:nvPr/>
        </p:nvCxnSpPr>
        <p:spPr>
          <a:xfrm>
            <a:off x="9849940" y="3663706"/>
            <a:ext cx="0" cy="1120059"/>
          </a:xfrm>
          <a:prstGeom prst="straightConnector1">
            <a:avLst/>
          </a:prstGeom>
          <a:noFill/>
          <a:ln w="38100" cap="flat" cmpd="sng">
            <a:solidFill>
              <a:srgbClr val="3366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Rounded Rectangle 44"/>
          <p:cNvSpPr/>
          <p:nvPr/>
        </p:nvSpPr>
        <p:spPr>
          <a:xfrm>
            <a:off x="7834374" y="2882324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Consumption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834374" y="8457009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Production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"/>
          </p:nvPr>
        </p:nvSpPr>
        <p:spPr>
          <a:xfrm>
            <a:off x="957826" y="2544940"/>
            <a:ext cx="5334000" cy="6286500"/>
          </a:xfrm>
        </p:spPr>
        <p:txBody>
          <a:bodyPr/>
          <a:lstStyle/>
          <a:p>
            <a:pPr marL="342900" lvl="1"/>
            <a:r>
              <a:rPr lang="en-US" sz="4000" dirty="0" smtClean="0"/>
              <a:t>Users who consume content from both sides but only produce on one side</a:t>
            </a:r>
          </a:p>
          <a:p>
            <a:pPr marL="342900" lvl="1"/>
            <a:r>
              <a:rPr lang="en-US" sz="4000" dirty="0" smtClean="0"/>
              <a:t>Gatekeepers act as ‘filters’ of information</a:t>
            </a:r>
            <a:endParaRPr lang="en-US" sz="4000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52500" y="9332262"/>
            <a:ext cx="10701987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https</a:t>
            </a:r>
            <a:r>
              <a:rPr lang="en-US" sz="1000" b="0" dirty="0"/>
              <a:t>://</a:t>
            </a:r>
            <a:r>
              <a:rPr lang="en-US" sz="1000" b="0" dirty="0" err="1"/>
              <a:t>appadvice.com</a:t>
            </a:r>
            <a:r>
              <a:rPr lang="en-US" sz="1000" b="0" dirty="0"/>
              <a:t>/app/</a:t>
            </a:r>
            <a:r>
              <a:rPr lang="en-US" sz="1000" b="0" dirty="0" err="1"/>
              <a:t>trumpoji</a:t>
            </a:r>
            <a:r>
              <a:rPr lang="en-US" sz="1000" b="0" dirty="0"/>
              <a:t>-</a:t>
            </a:r>
            <a:r>
              <a:rPr lang="en-US" sz="1000" b="0" dirty="0" err="1"/>
              <a:t>donald</a:t>
            </a:r>
            <a:r>
              <a:rPr lang="en-US" sz="1000" b="0" dirty="0"/>
              <a:t>-trump-</a:t>
            </a:r>
            <a:r>
              <a:rPr lang="en-US" sz="1000" b="0" dirty="0" err="1"/>
              <a:t>emoji</a:t>
            </a:r>
            <a:r>
              <a:rPr lang="en-US" sz="1000" b="0" dirty="0"/>
              <a:t>-keyboard/1089624476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</p:txBody>
      </p:sp>
      <p:pic>
        <p:nvPicPr>
          <p:cNvPr id="5" name="Picture 4" descr="policeman-cartoon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3" b="99698" l="1247" r="99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27" y="4899342"/>
            <a:ext cx="2298747" cy="210771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2394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pic>
        <p:nvPicPr>
          <p:cNvPr id="4" name="Picture 3" descr="Screen Shot 2018-04-24 at 20.0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111"/>
            <a:ext cx="13004800" cy="2848847"/>
          </a:xfrm>
          <a:prstGeom prst="rect">
            <a:avLst/>
          </a:prstGeom>
        </p:spPr>
      </p:pic>
      <p:pic>
        <p:nvPicPr>
          <p:cNvPr id="5" name="Picture 4" descr="Screen Shot 2018-04-24 at 20.04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5"/>
          <a:stretch/>
        </p:blipFill>
        <p:spPr>
          <a:xfrm>
            <a:off x="0" y="2112110"/>
            <a:ext cx="13004800" cy="5605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4756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Gatekeepers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43806"/>
              </p:ext>
            </p:extLst>
          </p:nvPr>
        </p:nvGraphicFramePr>
        <p:xfrm>
          <a:off x="1565053" y="3028964"/>
          <a:ext cx="10157583" cy="373185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85861"/>
                <a:gridCol w="3385861"/>
                <a:gridCol w="3385861"/>
              </a:tblGrid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Measure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Gatekeepers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 gatekeepers</a:t>
                      </a:r>
                      <a:endParaRPr lang="en-US" sz="2800" dirty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Pagerank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Degree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Clustering coefficient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✔</a:t>
                      </a:r>
                      <a:endParaRPr lang="en-US" sz="4000" dirty="0"/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Polarity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✖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Zapf Dingbats"/>
                        </a:rPr>
                        <a:t>✔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33611" y="4421164"/>
            <a:ext cx="61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30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392466" y="7102441"/>
            <a:ext cx="655335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 smtClean="0">
                <a:sym typeface="Zapf Dingbats"/>
              </a:rPr>
              <a:t>✔</a:t>
            </a:r>
            <a:r>
              <a:rPr lang="en-US" sz="3200" dirty="0"/>
              <a:t> </a:t>
            </a:r>
            <a:r>
              <a:rPr lang="en-US" sz="3200" dirty="0" smtClean="0"/>
              <a:t>= higher 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99265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predict partisans and gatekeepers?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Tweet features: </a:t>
            </a:r>
            <a:r>
              <a:rPr lang="en-US" dirty="0"/>
              <a:t>n-grams with </a:t>
            </a:r>
            <a:r>
              <a:rPr lang="en-US" dirty="0" err="1"/>
              <a:t>tf-idf</a:t>
            </a:r>
            <a:r>
              <a:rPr lang="en-US" dirty="0"/>
              <a:t> weights from their tweets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Profile features: </a:t>
            </a:r>
            <a:r>
              <a:rPr lang="en-US" dirty="0"/>
              <a:t>number of tweets, of followers, of friends, </a:t>
            </a:r>
            <a:r>
              <a:rPr lang="en-US" dirty="0" smtClean="0"/>
              <a:t>age on Twitter</a:t>
            </a:r>
          </a:p>
          <a:p>
            <a:pPr lvl="1"/>
            <a:r>
              <a:rPr lang="en-US" dirty="0" smtClean="0"/>
              <a:t>Network features: </a:t>
            </a:r>
            <a:r>
              <a:rPr lang="en-US" dirty="0"/>
              <a:t>PageRank, degree, clustering </a:t>
            </a:r>
            <a:r>
              <a:rPr lang="en-US" dirty="0" smtClean="0"/>
              <a:t>coefficient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4702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partisans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43200"/>
              </p:ext>
            </p:extLst>
          </p:nvPr>
        </p:nvGraphicFramePr>
        <p:xfrm>
          <a:off x="1559288" y="3028964"/>
          <a:ext cx="9950519" cy="44500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02153"/>
                <a:gridCol w="2616122"/>
                <a:gridCol w="2616122"/>
                <a:gridCol w="2616122"/>
              </a:tblGrid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Dataset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n-gram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network +</a:t>
                      </a:r>
                      <a:r>
                        <a:rPr lang="en-US" sz="2800" baseline="0" dirty="0" smtClean="0"/>
                        <a:t> profile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combined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Combined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4000" dirty="0" smtClean="0"/>
                        <a:t>0.71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0.81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Obamacare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0.75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0.83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Abortion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0.80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Guncontrol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0.70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0.83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Large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0.72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0.78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7138" y="7751380"/>
            <a:ext cx="101273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Accuracy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lang="en-US" dirty="0"/>
              <a:t>p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artisans vs. non partisan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users using a Random Forest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32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4154638" y="3028964"/>
            <a:ext cx="1755922" cy="4450079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55314" y="3028964"/>
            <a:ext cx="1755922" cy="4450079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498417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gatekeepers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24957"/>
              </p:ext>
            </p:extLst>
          </p:nvPr>
        </p:nvGraphicFramePr>
        <p:xfrm>
          <a:off x="1527139" y="3028964"/>
          <a:ext cx="9905581" cy="44500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92660"/>
                <a:gridCol w="2604307"/>
                <a:gridCol w="2604307"/>
                <a:gridCol w="2604307"/>
              </a:tblGrid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Dataset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n-gram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network +</a:t>
                      </a:r>
                      <a:r>
                        <a:rPr lang="en-US" sz="2800" baseline="0" dirty="0" smtClean="0"/>
                        <a:t> profile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combined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Combined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4000" dirty="0" smtClean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0.67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Obamacare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0.64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0.66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Abortion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0.69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Guncontrol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0.62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0.67</a:t>
                      </a:r>
                    </a:p>
                  </a:txBody>
                  <a:tcPr/>
                </a:tc>
              </a:tr>
              <a:tr h="6838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Large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0.68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0.75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2088" y="7751380"/>
            <a:ext cx="103523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Accuracy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lang="en-US" dirty="0" smtClean="0"/>
              <a:t>gatekeepers 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vs. non </a:t>
            </a: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gatekeper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using a Random Forest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33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4154638" y="3028964"/>
            <a:ext cx="1755922" cy="4450079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92602" y="3028964"/>
            <a:ext cx="1755922" cy="4450079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935236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plic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Summary</a:t>
            </a:r>
            <a:endParaRPr dirty="0"/>
          </a:p>
        </p:txBody>
      </p:sp>
      <p:sp>
        <p:nvSpPr>
          <p:cNvPr id="135" name="So what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Definition of echo chambers</a:t>
            </a:r>
          </a:p>
          <a:p>
            <a:pPr lvl="1"/>
            <a:r>
              <a:rPr lang="en-US" dirty="0" smtClean="0"/>
              <a:t>Production and consumption of information</a:t>
            </a:r>
          </a:p>
          <a:p>
            <a:pPr lvl="1"/>
            <a:r>
              <a:rPr lang="en-US" dirty="0" smtClean="0"/>
              <a:t>Interplay between network and content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34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Political echo chambers exist!</a:t>
            </a:r>
          </a:p>
          <a:p>
            <a:r>
              <a:rPr lang="en-US" dirty="0"/>
              <a:t>Price of bipartisanship</a:t>
            </a:r>
          </a:p>
          <a:p>
            <a:r>
              <a:rPr lang="en-US" dirty="0"/>
              <a:t>Possible to predict partisans and gatekeepers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645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ind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Implications</a:t>
            </a:r>
            <a:endParaRPr dirty="0"/>
          </a:p>
        </p:txBody>
      </p:sp>
      <p:sp>
        <p:nvSpPr>
          <p:cNvPr id="132" name="echo chambers exi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Can we help users get out of these echo chambers?</a:t>
            </a:r>
          </a:p>
          <a:p>
            <a:r>
              <a:rPr lang="en-US" dirty="0" smtClean="0"/>
              <a:t>Can we counteract the price of bipartisanship?</a:t>
            </a:r>
          </a:p>
          <a:p>
            <a:r>
              <a:rPr lang="en-US" dirty="0" smtClean="0"/>
              <a:t>Different users might play a role!</a:t>
            </a:r>
          </a:p>
          <a:p>
            <a:pPr lvl="1"/>
            <a:r>
              <a:rPr lang="en-US" dirty="0" smtClean="0"/>
              <a:t>Gatekeepers are important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36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4" b="92383" l="9961" r="935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0844" y="4405744"/>
            <a:ext cx="1158559" cy="1158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3136" y="4227128"/>
            <a:ext cx="1257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118" y="4405744"/>
            <a:ext cx="1266018" cy="1266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37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105810" y="6324792"/>
            <a:ext cx="512666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"/>
              </a:rPr>
              <a:t>@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"/>
              </a:rPr>
              <a:t>gvrkiran</a:t>
            </a:r>
            <a:endParaRPr kumimoji="0" lang="en-US" sz="36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@gdfm7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@</a:t>
            </a:r>
            <a:r>
              <a:rPr lang="en-US" sz="3600" dirty="0" err="1" smtClean="0"/>
              <a:t>gionis</a:t>
            </a:r>
            <a:endParaRPr lang="en-US" sz="36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"/>
              </a:rPr>
              <a:t>@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"/>
              </a:rPr>
              <a:t>mmathioudakis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9192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ne more paper?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Contributions</a:t>
            </a:r>
            <a:endParaRPr dirty="0"/>
          </a:p>
        </p:txBody>
      </p:sp>
      <p:sp>
        <p:nvSpPr>
          <p:cNvPr id="126" name="contributions: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i="1" dirty="0" smtClean="0"/>
              <a:t>What</a:t>
            </a:r>
            <a:r>
              <a:rPr lang="en-US" dirty="0" smtClean="0"/>
              <a:t> is an echo chamber?</a:t>
            </a:r>
          </a:p>
          <a:p>
            <a:pPr lvl="1"/>
            <a:r>
              <a:rPr lang="en-US" dirty="0" smtClean="0"/>
              <a:t>Interplay between network and content</a:t>
            </a:r>
          </a:p>
          <a:p>
            <a:r>
              <a:rPr lang="en-US" i="1" dirty="0" smtClean="0"/>
              <a:t>Whether </a:t>
            </a:r>
            <a:r>
              <a:rPr lang="en-US" dirty="0" smtClean="0"/>
              <a:t>social media users are in echo chambers?</a:t>
            </a:r>
          </a:p>
          <a:p>
            <a:r>
              <a:rPr lang="en-US" i="1" dirty="0"/>
              <a:t>Who</a:t>
            </a:r>
            <a:r>
              <a:rPr lang="en-US" dirty="0"/>
              <a:t> are the actors involved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Method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Methodology</a:t>
            </a:r>
          </a:p>
        </p:txBody>
      </p:sp>
      <p:sp>
        <p:nvSpPr>
          <p:cNvPr id="12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people produce vs. what they consume</a:t>
            </a:r>
          </a:p>
          <a:p>
            <a:r>
              <a:rPr lang="en-US" dirty="0" smtClean="0"/>
              <a:t>Echo chamber if:</a:t>
            </a:r>
          </a:p>
          <a:p>
            <a:pPr lvl="1"/>
            <a:r>
              <a:rPr lang="en-US" sz="4000" b="1" dirty="0" smtClean="0"/>
              <a:t>People produce ideologically similar content as what they consume</a:t>
            </a:r>
            <a:endParaRPr lang="en-US" sz="4000" b="1" dirty="0"/>
          </a:p>
          <a:p>
            <a:pPr lvl="1"/>
            <a:endParaRPr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91366" y="4656420"/>
            <a:ext cx="901953" cy="646576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5207534" y="4122723"/>
            <a:ext cx="653783" cy="863176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>
            <a:off x="7154211" y="4187855"/>
            <a:ext cx="634976" cy="863176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H="1">
            <a:off x="7562728" y="4688986"/>
            <a:ext cx="773369" cy="74020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H="1">
            <a:off x="5828755" y="7322106"/>
            <a:ext cx="282651" cy="97168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H="1">
            <a:off x="4851868" y="7007057"/>
            <a:ext cx="794460" cy="99436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>
            <a:off x="7281134" y="7007057"/>
            <a:ext cx="827023" cy="99436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>
            <a:off x="6903330" y="7290750"/>
            <a:ext cx="390755" cy="1003037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" name="Picture 27" descr="Screen Shot 2018-04-22 at 09.38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8" b="95759" l="5784" r="8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r="9780"/>
          <a:stretch/>
        </p:blipFill>
        <p:spPr>
          <a:xfrm>
            <a:off x="5096089" y="4656420"/>
            <a:ext cx="2735283" cy="284480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6492962" y="3663706"/>
            <a:ext cx="0" cy="1120059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Rounded Rectangle 44"/>
          <p:cNvSpPr/>
          <p:nvPr/>
        </p:nvSpPr>
        <p:spPr>
          <a:xfrm>
            <a:off x="4477396" y="2882324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Consumption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477396" y="8457009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Production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8755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91366" y="4656420"/>
            <a:ext cx="901953" cy="646576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5207534" y="4122723"/>
            <a:ext cx="653783" cy="863176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>
            <a:off x="7154211" y="4187855"/>
            <a:ext cx="634976" cy="863176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H="1">
            <a:off x="7562728" y="4688986"/>
            <a:ext cx="773369" cy="740204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H="1">
            <a:off x="5828755" y="7322106"/>
            <a:ext cx="282651" cy="971681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H="1">
            <a:off x="4851868" y="7007057"/>
            <a:ext cx="794460" cy="994361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>
            <a:off x="7281134" y="7007057"/>
            <a:ext cx="827023" cy="99436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>
            <a:off x="6903330" y="7290750"/>
            <a:ext cx="390755" cy="1003037"/>
          </a:xfrm>
          <a:prstGeom prst="straightConnector1">
            <a:avLst/>
          </a:prstGeom>
          <a:noFill/>
          <a:ln w="38100" cap="flat" cmpd="sng">
            <a:solidFill>
              <a:srgbClr val="EE220C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" name="Picture 27" descr="Screen Shot 2018-04-22 at 09.38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8" b="95759" l="5784" r="8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r="9780"/>
          <a:stretch/>
        </p:blipFill>
        <p:spPr>
          <a:xfrm>
            <a:off x="5096089" y="4656420"/>
            <a:ext cx="2735283" cy="284480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6492962" y="3663706"/>
            <a:ext cx="0" cy="1120059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Rounded Rectangle 44"/>
          <p:cNvSpPr/>
          <p:nvPr/>
        </p:nvSpPr>
        <p:spPr>
          <a:xfrm>
            <a:off x="4477396" y="2882324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Consumption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477396" y="8457009"/>
            <a:ext cx="4037797" cy="488077"/>
          </a:xfrm>
          <a:prstGeom prst="roundRect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Production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74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3501684"/>
          </a:xfrm>
        </p:spPr>
        <p:txBody>
          <a:bodyPr/>
          <a:lstStyle/>
          <a:p>
            <a:r>
              <a:rPr lang="en-US" dirty="0"/>
              <a:t>US Politics</a:t>
            </a:r>
          </a:p>
          <a:p>
            <a:r>
              <a:rPr lang="en-US" dirty="0"/>
              <a:t>Twitter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775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Polarity score of a tweet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864075"/>
            <a:ext cx="11099800" cy="6286500"/>
          </a:xfrm>
        </p:spPr>
        <p:txBody>
          <a:bodyPr/>
          <a:lstStyle/>
          <a:p>
            <a:r>
              <a:rPr lang="en-US" dirty="0" smtClean="0"/>
              <a:t>Ideology score of a tweet = ideology of the news domain in the tweet.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788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990</Words>
  <Application>Microsoft Macintosh PowerPoint</Application>
  <PresentationFormat>Custom</PresentationFormat>
  <Paragraphs>275</Paragraphs>
  <Slides>37</Slides>
  <Notes>16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Black</vt:lpstr>
      <vt:lpstr>Political Discourse on Social Media</vt:lpstr>
      <vt:lpstr>Echo Chambers</vt:lpstr>
      <vt:lpstr>Why should we care?</vt:lpstr>
      <vt:lpstr>Contributions</vt:lpstr>
      <vt:lpstr>Methodology</vt:lpstr>
      <vt:lpstr>Model</vt:lpstr>
      <vt:lpstr>Model</vt:lpstr>
      <vt:lpstr>Setting</vt:lpstr>
      <vt:lpstr>Polarity score of a tweet</vt:lpstr>
      <vt:lpstr>Polarity score of a tweet</vt:lpstr>
      <vt:lpstr>Polarity score of a tweet</vt:lpstr>
      <vt:lpstr>Polarity score of a tweet</vt:lpstr>
      <vt:lpstr>Production polarity</vt:lpstr>
      <vt:lpstr>Consumption polarity</vt:lpstr>
      <vt:lpstr>Data</vt:lpstr>
      <vt:lpstr>Do echo chambers exist on Twitter?</vt:lpstr>
      <vt:lpstr>Do echo chambers exist on Twitter?</vt:lpstr>
      <vt:lpstr>PowerPoint Presentation</vt:lpstr>
      <vt:lpstr>Production variance</vt:lpstr>
      <vt:lpstr>Consumption variance</vt:lpstr>
      <vt:lpstr>Partisan users</vt:lpstr>
      <vt:lpstr>Bi-partisan users</vt:lpstr>
      <vt:lpstr>Partisans vs. bipartisans</vt:lpstr>
      <vt:lpstr>Partisans vs. bipartisans</vt:lpstr>
      <vt:lpstr>Partisans vs. bipartisans</vt:lpstr>
      <vt:lpstr>Partisans vs. bipartisans</vt:lpstr>
      <vt:lpstr>Partisans vs. bipartisans</vt:lpstr>
      <vt:lpstr>Partisans vs. bipartisans</vt:lpstr>
      <vt:lpstr>Gatekeepers</vt:lpstr>
      <vt:lpstr>Gatekeepers</vt:lpstr>
      <vt:lpstr>Prediction </vt:lpstr>
      <vt:lpstr>Predicting partisans </vt:lpstr>
      <vt:lpstr>Predicting gatekeepers</vt:lpstr>
      <vt:lpstr>Summary</vt:lpstr>
      <vt:lpstr>Summary</vt:lpstr>
      <vt:lpstr>Implications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 chambers on social media</dc:title>
  <cp:lastModifiedBy>Kiran Garimella</cp:lastModifiedBy>
  <cp:revision>260</cp:revision>
  <dcterms:modified xsi:type="dcterms:W3CDTF">2018-04-25T14:01:05Z</dcterms:modified>
</cp:coreProperties>
</file>