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 id="2147484766" r:id="rId2"/>
    <p:sldMasterId id="2147484768" r:id="rId3"/>
  </p:sldMasterIdLst>
  <p:notesMasterIdLst>
    <p:notesMasterId r:id="rId36"/>
  </p:notesMasterIdLst>
  <p:handoutMasterIdLst>
    <p:handoutMasterId r:id="rId37"/>
  </p:handoutMasterIdLst>
  <p:sldIdLst>
    <p:sldId id="315" r:id="rId4"/>
    <p:sldId id="327" r:id="rId5"/>
    <p:sldId id="325" r:id="rId6"/>
    <p:sldId id="326" r:id="rId7"/>
    <p:sldId id="319" r:id="rId8"/>
    <p:sldId id="321" r:id="rId9"/>
    <p:sldId id="322" r:id="rId10"/>
    <p:sldId id="323" r:id="rId11"/>
    <p:sldId id="324" r:id="rId12"/>
    <p:sldId id="328" r:id="rId13"/>
    <p:sldId id="329" r:id="rId14"/>
    <p:sldId id="320" r:id="rId15"/>
    <p:sldId id="331" r:id="rId16"/>
    <p:sldId id="344" r:id="rId17"/>
    <p:sldId id="332" r:id="rId18"/>
    <p:sldId id="345" r:id="rId19"/>
    <p:sldId id="333" r:id="rId20"/>
    <p:sldId id="334" r:id="rId21"/>
    <p:sldId id="335" r:id="rId22"/>
    <p:sldId id="336" r:id="rId23"/>
    <p:sldId id="348" r:id="rId24"/>
    <p:sldId id="349" r:id="rId25"/>
    <p:sldId id="350" r:id="rId26"/>
    <p:sldId id="341" r:id="rId27"/>
    <p:sldId id="337" r:id="rId28"/>
    <p:sldId id="342" r:id="rId29"/>
    <p:sldId id="346" r:id="rId30"/>
    <p:sldId id="343" r:id="rId31"/>
    <p:sldId id="347" r:id="rId32"/>
    <p:sldId id="338" r:id="rId33"/>
    <p:sldId id="339" r:id="rId34"/>
    <p:sldId id="340" r:id="rId35"/>
  </p:sldIdLst>
  <p:sldSz cx="9144000" cy="5715000" type="screen16x1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F3340"/>
    <a:srgbClr val="FFCD00"/>
    <a:srgbClr val="005EB8"/>
    <a:srgbClr val="FFCDB8"/>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0" autoAdjust="0"/>
    <p:restoredTop sz="94660"/>
  </p:normalViewPr>
  <p:slideViewPr>
    <p:cSldViewPr snapToObjects="1">
      <p:cViewPr>
        <p:scale>
          <a:sx n="125" d="100"/>
          <a:sy n="125" d="100"/>
        </p:scale>
        <p:origin x="-960" y="-80"/>
      </p:cViewPr>
      <p:guideLst>
        <p:guide orient="horz" pos="167"/>
        <p:guide orient="horz" pos="3070"/>
        <p:guide pos="295"/>
        <p:guide pos="5465"/>
      </p:guideLst>
    </p:cSldViewPr>
  </p:slideViewPr>
  <p:notesTextViewPr>
    <p:cViewPr>
      <p:scale>
        <a:sx n="100" d="100"/>
        <a:sy n="100" d="100"/>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notesMaster" Target="notesMasters/notes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4/16/16</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4/16/16</a:t>
            </a:fld>
            <a:endParaRPr lang="fi-FI"/>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fi-FI"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joint work between</a:t>
            </a:r>
            <a:r>
              <a:rPr lang="en-US" baseline="0" dirty="0" smtClean="0"/>
              <a:t> </a:t>
            </a:r>
            <a:r>
              <a:rPr lang="en-US" dirty="0" smtClean="0"/>
              <a:t>Aalto University and University of Sydney</a:t>
            </a:r>
          </a:p>
          <a:p>
            <a:r>
              <a:rPr lang="en-US" dirty="0" smtClean="0"/>
              <a:t>Sanjay is on leave from Sydney at Qatar computing</a:t>
            </a:r>
            <a:r>
              <a:rPr lang="en-US" baseline="0" dirty="0" smtClean="0"/>
              <a:t> research institute</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a:t>
            </a:fld>
            <a:endParaRPr lang="fi-FI"/>
          </a:p>
        </p:txBody>
      </p:sp>
    </p:spTree>
    <p:extLst>
      <p:ext uri="{BB962C8B-B14F-4D97-AF65-F5344CB8AC3E}">
        <p14:creationId xmlns:p14="http://schemas.microsoft.com/office/powerpoint/2010/main" val="881082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me start with an example to introduce the terminology. We are given a weighted graph G, like the one shown here. lets say for example, this graph represents a road network. The edges represent roads, nodes represent junctions. The weights on the edges represent the distances between places.</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a:t>
            </a:fld>
            <a:endParaRPr lang="fi-FI"/>
          </a:p>
        </p:txBody>
      </p:sp>
    </p:spTree>
    <p:extLst>
      <p:ext uri="{BB962C8B-B14F-4D97-AF65-F5344CB8AC3E}">
        <p14:creationId xmlns:p14="http://schemas.microsoft.com/office/powerpoint/2010/main" val="308476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network/graph shown previously captures the structural aspects. Now lets define terminology to capture the functional aspect. Here we use the concept of a traffic or activity log., which is a set of triplets, (start vertex, end vertex, activity) .. The box on the right shows an example of a traffic log. For example, here it says that there was an activity of 10 points between vertices A and G, </a:t>
            </a:r>
            <a:r>
              <a:rPr lang="is-IS" baseline="0" dirty="0" smtClean="0"/>
              <a:t>… </a:t>
            </a:r>
            <a:endParaRPr lang="en-US" dirty="0" smtClean="0"/>
          </a:p>
          <a:p>
            <a:r>
              <a:rPr lang="en-US" dirty="0" smtClean="0"/>
              <a:t>Note that the activity</a:t>
            </a:r>
            <a:r>
              <a:rPr lang="en-US" baseline="0" dirty="0" smtClean="0"/>
              <a:t> (w) </a:t>
            </a:r>
            <a:r>
              <a:rPr lang="en-US" dirty="0" smtClean="0"/>
              <a:t>here is</a:t>
            </a:r>
            <a:r>
              <a:rPr lang="en-US" baseline="0" dirty="0" smtClean="0"/>
              <a:t> different from the weight of the edge and they capture two different things. For example in the road network, the weight captures the distance between nodes and the activity captures how many cars have started from a node and ended at the other node. This latter part encodes the functional information</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a:t>
            </a:fld>
            <a:endParaRPr lang="fi-FI"/>
          </a:p>
        </p:txBody>
      </p:sp>
    </p:spTree>
    <p:extLst>
      <p:ext uri="{BB962C8B-B14F-4D97-AF65-F5344CB8AC3E}">
        <p14:creationId xmlns:p14="http://schemas.microsoft.com/office/powerpoint/2010/main" val="2674602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ready to define</a:t>
            </a:r>
            <a:r>
              <a:rPr lang="en-US" baseline="0" dirty="0" smtClean="0"/>
              <a:t> our Backbone discovery problem. We are given a network G and a traffic log, represented as triples. We are also given a budget B. The objective is to find a subset of edges that minimizes the objective function (which we call stretch factor). I’ll define what the stretch factor means in a moment. The output of our problem is a sparse network which has lesser edges, which can best capture both the structural and functional information in the network.</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a:t>
            </a:fld>
            <a:endParaRPr lang="fi-FI"/>
          </a:p>
        </p:txBody>
      </p:sp>
    </p:spTree>
    <p:extLst>
      <p:ext uri="{BB962C8B-B14F-4D97-AF65-F5344CB8AC3E}">
        <p14:creationId xmlns:p14="http://schemas.microsoft.com/office/powerpoint/2010/main" val="185038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Firstly,</a:t>
            </a:r>
            <a:r>
              <a:rPr lang="en-US" baseline="0" dirty="0" smtClean="0"/>
              <a:t> we remark that the backbone discovery problem defined above is NP hard.</a:t>
            </a:r>
            <a:r>
              <a:rPr lang="en-US" dirty="0" smtClean="0"/>
              <a:t> Please refer to the proof in the paper.</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13</a:t>
            </a:fld>
            <a:endParaRPr lang="fi-FI"/>
          </a:p>
        </p:txBody>
      </p:sp>
    </p:spTree>
    <p:extLst>
      <p:ext uri="{BB962C8B-B14F-4D97-AF65-F5344CB8AC3E}">
        <p14:creationId xmlns:p14="http://schemas.microsoft.com/office/powerpoint/2010/main" val="3457562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I’ll define what the objective</a:t>
            </a:r>
            <a:r>
              <a:rPr lang="en-US" baseline="0" dirty="0" smtClean="0"/>
              <a:t> function is and how we encode both the structural and functional information. Our objective function is based on two ideas: 1. We should be able to capture how well we can preserve the shortest paths in the original graph, but at the same time also take the activity on the network into account.</a:t>
            </a:r>
          </a:p>
          <a:p>
            <a:endParaRPr lang="en-US" dirty="0" smtClean="0"/>
          </a:p>
          <a:p>
            <a:r>
              <a:rPr lang="en-US" dirty="0" smtClean="0"/>
              <a:t>This objective</a:t>
            </a:r>
            <a:r>
              <a:rPr lang="en-US" baseline="0" dirty="0" smtClean="0"/>
              <a:t> function, is i</a:t>
            </a:r>
            <a:r>
              <a:rPr lang="en-US" dirty="0" smtClean="0"/>
              <a:t>nspired</a:t>
            </a:r>
            <a:r>
              <a:rPr lang="en-US" baseline="0" dirty="0" smtClean="0"/>
              <a:t> from the classic problem of spanner graphs, but modified a bit to fit our case.</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14</a:t>
            </a:fld>
            <a:endParaRPr lang="fi-FI"/>
          </a:p>
        </p:txBody>
      </p:sp>
    </p:spTree>
    <p:extLst>
      <p:ext uri="{BB962C8B-B14F-4D97-AF65-F5344CB8AC3E}">
        <p14:creationId xmlns:p14="http://schemas.microsoft.com/office/powerpoint/2010/main" val="2250161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stretch factor is defined as the weighted harmonic mean of the shortest path distances in the sparse graph. I will not go into details, please refer to the paper for details. The reason for defining it as harmonic mean is that it naturally handles missing edges, which might cause infinite distances.</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15</a:t>
            </a:fld>
            <a:endParaRPr lang="fi-FI"/>
          </a:p>
        </p:txBody>
      </p:sp>
    </p:spTree>
    <p:extLst>
      <p:ext uri="{BB962C8B-B14F-4D97-AF65-F5344CB8AC3E}">
        <p14:creationId xmlns:p14="http://schemas.microsoft.com/office/powerpoint/2010/main" val="2250161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 in this equation is the activity and the d(</a:t>
            </a:r>
            <a:r>
              <a:rPr lang="en-US" baseline="0" dirty="0" err="1" smtClean="0"/>
              <a:t>s,t</a:t>
            </a:r>
            <a:r>
              <a:rPr lang="en-US" baseline="0" dirty="0" smtClean="0"/>
              <a:t>) is the shortest path distance</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a:t>
            </a:fld>
            <a:endParaRPr lang="fi-FI"/>
          </a:p>
        </p:txBody>
      </p:sp>
    </p:spTree>
    <p:extLst>
      <p:ext uri="{BB962C8B-B14F-4D97-AF65-F5344CB8AC3E}">
        <p14:creationId xmlns:p14="http://schemas.microsoft.com/office/powerpoint/2010/main" val="2250161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a:t>
            </a:r>
            <a:r>
              <a:rPr lang="en-US" baseline="0" dirty="0" smtClean="0"/>
              <a:t> me give you a sketch of the algorithm.</a:t>
            </a:r>
          </a:p>
          <a:p>
            <a:r>
              <a:rPr lang="en-US" baseline="0" dirty="0" smtClean="0"/>
              <a:t>Our main algorithm works greedily, which makes sure we capture both functional and structural information.</a:t>
            </a:r>
          </a:p>
          <a:p>
            <a:r>
              <a:rPr lang="en-US" baseline="0" dirty="0" smtClean="0"/>
              <a:t>In each iteration, the algorithm greedily picks the best (</a:t>
            </a:r>
            <a:r>
              <a:rPr lang="en-US" baseline="0" dirty="0" err="1" smtClean="0"/>
              <a:t>s,t</a:t>
            </a:r>
            <a:r>
              <a:rPr lang="en-US" baseline="0" dirty="0" smtClean="0"/>
              <a:t>) pair from the log that minimizes the stretch factor. We also make sure that the </a:t>
            </a:r>
            <a:r>
              <a:rPr lang="en-US" baseline="0" dirty="0" err="1" smtClean="0"/>
              <a:t>s,t</a:t>
            </a:r>
            <a:r>
              <a:rPr lang="en-US" baseline="0" dirty="0" smtClean="0"/>
              <a:t> pairs that are selected also include as many shortest paths as possible, to capture the structure. This is ensured by weighting the edges considered by a benefit function, defined using the edge </a:t>
            </a:r>
            <a:r>
              <a:rPr lang="en-US" baseline="0" dirty="0" err="1" smtClean="0"/>
              <a:t>betweenness</a:t>
            </a:r>
            <a:r>
              <a:rPr lang="en-US" baseline="0" dirty="0" smtClean="0"/>
              <a:t> centrality.</a:t>
            </a:r>
          </a:p>
          <a:p>
            <a:r>
              <a:rPr lang="en-US" baseline="0" dirty="0" smtClean="0"/>
              <a:t>A quick note on edge </a:t>
            </a:r>
            <a:r>
              <a:rPr lang="en-US" baseline="0" dirty="0" err="1" smtClean="0"/>
              <a:t>betweenness</a:t>
            </a:r>
            <a:r>
              <a:rPr lang="en-US" baseline="0" dirty="0" smtClean="0"/>
              <a:t>: Edge </a:t>
            </a:r>
            <a:r>
              <a:rPr lang="en-US" baseline="0" dirty="0" err="1" smtClean="0"/>
              <a:t>betweenness</a:t>
            </a:r>
            <a:r>
              <a:rPr lang="en-US" baseline="0" dirty="0" smtClean="0"/>
              <a:t> captures the number of shortest paths that go through an edge. So if an edge has a lot of shortest paths passing through it, it has a high edge </a:t>
            </a:r>
            <a:r>
              <a:rPr lang="en-US" baseline="0" dirty="0" err="1" smtClean="0"/>
              <a:t>betweenness</a:t>
            </a:r>
            <a:r>
              <a:rPr lang="en-US" baseline="0" dirty="0" smtClean="0"/>
              <a:t> </a:t>
            </a:r>
            <a:endParaRPr lang="en-US" dirty="0" smtClean="0"/>
          </a:p>
          <a:p>
            <a:r>
              <a:rPr lang="en-US" dirty="0" smtClean="0"/>
              <a:t>The</a:t>
            </a:r>
            <a:r>
              <a:rPr lang="en-US" baseline="0" dirty="0" smtClean="0"/>
              <a:t> algorithm is a bit more complicated, I will not go into the fine details. Please refer to the paper for the details.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Though our algorithm makes use of shortest paths, in practice, any other types of paths could be incorporated into our algorithm (e.g. random walks). </a:t>
            </a:r>
            <a:endParaRPr lang="en-US" dirty="0" smtClean="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17</a:t>
            </a:fld>
            <a:endParaRPr lang="fi-FI"/>
          </a:p>
        </p:txBody>
      </p:sp>
    </p:spTree>
    <p:extLst>
      <p:ext uri="{BB962C8B-B14F-4D97-AF65-F5344CB8AC3E}">
        <p14:creationId xmlns:p14="http://schemas.microsoft.com/office/powerpoint/2010/main" val="4104159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algorithm proposed</a:t>
            </a:r>
            <a:r>
              <a:rPr lang="en-US" baseline="0" dirty="0" smtClean="0"/>
              <a:t> above computes the shortest path k2 times and has a complexity shown here. Here I is the number of iterations, and it is dependent on the budget of the algorithm. Next we propose optimizations to make this algorithm run faster</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18</a:t>
            </a:fld>
            <a:endParaRPr lang="fi-FI"/>
          </a:p>
        </p:txBody>
      </p:sp>
    </p:spTree>
    <p:extLst>
      <p:ext uri="{BB962C8B-B14F-4D97-AF65-F5344CB8AC3E}">
        <p14:creationId xmlns:p14="http://schemas.microsoft.com/office/powerpoint/2010/main" val="3434339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the algorithm,</a:t>
            </a:r>
            <a:r>
              <a:rPr lang="en-US" baseline="0" dirty="0" smtClean="0"/>
              <a:t> the main bottleneck is in the step computing the shortest paths. If we can intelligently reduce the number of times this function is computed, we can make the algorithm faster.</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19</a:t>
            </a:fld>
            <a:endParaRPr lang="fi-FI"/>
          </a:p>
        </p:txBody>
      </p:sp>
    </p:spTree>
    <p:extLst>
      <p:ext uri="{BB962C8B-B14F-4D97-AF65-F5344CB8AC3E}">
        <p14:creationId xmlns:p14="http://schemas.microsoft.com/office/powerpoint/2010/main" val="3931614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problem we are trying to address</a:t>
            </a:r>
            <a:r>
              <a:rPr lang="en-US" baseline="0" dirty="0" smtClean="0"/>
              <a:t> in this paper is to simplify networks</a:t>
            </a:r>
          </a:p>
          <a:p>
            <a:r>
              <a:rPr lang="en-US" baseline="0" dirty="0" smtClean="0"/>
              <a:t>This is generally known as network </a:t>
            </a:r>
            <a:r>
              <a:rPr lang="en-US" baseline="0" dirty="0" err="1" smtClean="0"/>
              <a:t>sparsification</a:t>
            </a:r>
            <a:r>
              <a:rPr lang="en-US" baseline="0" dirty="0" smtClean="0"/>
              <a:t> in the literature</a:t>
            </a:r>
          </a:p>
          <a:p>
            <a:r>
              <a:rPr lang="en-US" baseline="0" dirty="0" smtClean="0"/>
              <a:t>We call it identifying the backbone of the network because of reasons I will explain in the further slides</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a:t>
            </a:fld>
            <a:endParaRPr lang="fi-FI"/>
          </a:p>
        </p:txBody>
      </p:sp>
    </p:spTree>
    <p:extLst>
      <p:ext uri="{BB962C8B-B14F-4D97-AF65-F5344CB8AC3E}">
        <p14:creationId xmlns:p14="http://schemas.microsoft.com/office/powerpoint/2010/main" val="1692877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a:t>
            </a:r>
            <a:r>
              <a:rPr lang="en-US" baseline="0" dirty="0" smtClean="0"/>
              <a:t> briefly go through the optimizations we made.</a:t>
            </a:r>
          </a:p>
          <a:p>
            <a:r>
              <a:rPr lang="en-US" baseline="0" dirty="0" smtClean="0"/>
              <a:t>The first optimization is based on the way we construct the backbone. Initially we have individual nodes and as the algorithm picks edges greedily, we add them to the backbone graph. During this process, we can keep track of the connected components that we already have so that we can only update the shortest path </a:t>
            </a:r>
            <a:r>
              <a:rPr lang="en-US" baseline="0" dirty="0" err="1" smtClean="0"/>
              <a:t>ønly</a:t>
            </a:r>
            <a:r>
              <a:rPr lang="en-US" baseline="0" dirty="0" smtClean="0"/>
              <a:t> if the current edge is across different connected components, because we can re-use previously computed shortest paths if the new edge belongs to the same component</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20</a:t>
            </a:fld>
            <a:endParaRPr lang="fi-FI"/>
          </a:p>
        </p:txBody>
      </p:sp>
    </p:spTree>
    <p:extLst>
      <p:ext uri="{BB962C8B-B14F-4D97-AF65-F5344CB8AC3E}">
        <p14:creationId xmlns:p14="http://schemas.microsoft.com/office/powerpoint/2010/main" val="1351048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next optimization we perform is: </a:t>
            </a:r>
            <a:r>
              <a:rPr lang="en-US" sz="1200" kern="1200" dirty="0" smtClean="0">
                <a:solidFill>
                  <a:schemeClr val="tx1"/>
                </a:solidFill>
                <a:effectLst/>
                <a:latin typeface="+mn-lt"/>
                <a:ea typeface="ＭＳ Ｐゴシック" charset="-128"/>
                <a:cs typeface="ＭＳ Ｐゴシック" charset="-128"/>
              </a:rPr>
              <a:t>for pairs for which we have to </a:t>
            </a:r>
            <a:r>
              <a:rPr lang="en-US" sz="1200" kern="1200" dirty="0" err="1" smtClean="0">
                <a:solidFill>
                  <a:schemeClr val="tx1"/>
                </a:solidFill>
                <a:effectLst/>
                <a:latin typeface="+mn-lt"/>
                <a:ea typeface="ＭＳ Ｐゴシック" charset="-128"/>
                <a:cs typeface="ＭＳ Ｐゴシック" charset="-128"/>
              </a:rPr>
              <a:t>recompute</a:t>
            </a:r>
            <a:r>
              <a:rPr lang="en-US" sz="1200" kern="1200" dirty="0" smtClean="0">
                <a:solidFill>
                  <a:schemeClr val="tx1"/>
                </a:solidFill>
                <a:effectLst/>
                <a:latin typeface="+mn-lt"/>
                <a:ea typeface="ＭＳ Ｐゴシック" charset="-128"/>
                <a:cs typeface="ＭＳ Ｐゴシック" charset="-128"/>
              </a:rPr>
              <a:t> a shortest-path dis- </a:t>
            </a:r>
            <a:r>
              <a:rPr lang="en-US" sz="1200" kern="1200" dirty="0" err="1" smtClean="0">
                <a:solidFill>
                  <a:schemeClr val="tx1"/>
                </a:solidFill>
                <a:effectLst/>
                <a:latin typeface="+mn-lt"/>
                <a:ea typeface="ＭＳ Ｐゴシック" charset="-128"/>
                <a:cs typeface="ＭＳ Ｐゴシック" charset="-128"/>
              </a:rPr>
              <a:t>tance</a:t>
            </a:r>
            <a:r>
              <a:rPr lang="en-US" sz="1200" kern="1200" dirty="0" smtClean="0">
                <a:solidFill>
                  <a:schemeClr val="tx1"/>
                </a:solidFill>
                <a:effectLst/>
                <a:latin typeface="+mn-lt"/>
                <a:ea typeface="ＭＳ Ｐゴシック" charset="-128"/>
                <a:cs typeface="ＭＳ Ｐゴシック" charset="-128"/>
              </a:rPr>
              <a:t>, we first compute an optimistic lower bound, based on the shortest path on the whole network (which we compute once in a preprocessing step). If this </a:t>
            </a:r>
            <a:r>
              <a:rPr lang="en-US" sz="1200" kern="1200" dirty="0" err="1" smtClean="0">
                <a:solidFill>
                  <a:schemeClr val="tx1"/>
                </a:solidFill>
                <a:effectLst/>
                <a:latin typeface="+mn-lt"/>
                <a:ea typeface="ＭＳ Ｐゴシック" charset="-128"/>
                <a:cs typeface="ＭＳ Ｐゴシック" charset="-128"/>
              </a:rPr>
              <a:t>opti</a:t>
            </a:r>
            <a:r>
              <a:rPr lang="en-US" sz="1200" kern="1200" dirty="0" smtClean="0">
                <a:solidFill>
                  <a:schemeClr val="tx1"/>
                </a:solidFill>
                <a:effectLst/>
                <a:latin typeface="+mn-lt"/>
                <a:ea typeface="ＭＳ Ｐゴシック" charset="-128"/>
                <a:cs typeface="ＭＳ Ｐゴシック" charset="-128"/>
              </a:rPr>
              <a:t>- </a:t>
            </a:r>
            <a:r>
              <a:rPr lang="en-US" sz="1200" kern="1200" dirty="0" err="1" smtClean="0">
                <a:solidFill>
                  <a:schemeClr val="tx1"/>
                </a:solidFill>
                <a:effectLst/>
                <a:latin typeface="+mn-lt"/>
                <a:ea typeface="ＭＳ Ｐゴシック" charset="-128"/>
                <a:cs typeface="ＭＳ Ｐゴシック" charset="-128"/>
              </a:rPr>
              <a:t>mistic</a:t>
            </a:r>
            <a:r>
              <a:rPr lang="en-US" sz="1200" kern="1200" dirty="0" smtClean="0">
                <a:solidFill>
                  <a:schemeClr val="tx1"/>
                </a:solidFill>
                <a:effectLst/>
                <a:latin typeface="+mn-lt"/>
                <a:ea typeface="ＭＳ Ｐゴシック" charset="-128"/>
                <a:cs typeface="ＭＳ Ｐゴシック" charset="-128"/>
              </a:rPr>
              <a:t> lower bound is not better than the current best stretch factor then we can skip the computation of the shortest path on the backbone. </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In practice, these two optimizations lead to 20-35% improvement in performance.</a:t>
            </a:r>
            <a:endParaRPr lang="en-US" dirty="0" smtClean="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21</a:t>
            </a:fld>
            <a:endParaRPr lang="fi-FI"/>
          </a:p>
        </p:txBody>
      </p:sp>
    </p:spTree>
    <p:extLst>
      <p:ext uri="{BB962C8B-B14F-4D97-AF65-F5344CB8AC3E}">
        <p14:creationId xmlns:p14="http://schemas.microsoft.com/office/powerpoint/2010/main" val="1351048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and most effective optimization we do is the use of landmarks</a:t>
            </a:r>
            <a:r>
              <a:rPr lang="en-US" baseline="0" dirty="0" smtClean="0"/>
              <a:t> to reduce the run time. Landmark based shortest path approximation is a well known method in literature and studies have shown that even for very large graphs, only a few dozen well placed landmarks can be used to approximate the shortest path distances to a good quality.</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22</a:t>
            </a:fld>
            <a:endParaRPr lang="fi-FI"/>
          </a:p>
        </p:txBody>
      </p:sp>
    </p:spTree>
    <p:extLst>
      <p:ext uri="{BB962C8B-B14F-4D97-AF65-F5344CB8AC3E}">
        <p14:creationId xmlns:p14="http://schemas.microsoft.com/office/powerpoint/2010/main" val="1351048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these</a:t>
            </a:r>
            <a:r>
              <a:rPr lang="en-US" baseline="0" dirty="0" smtClean="0"/>
              <a:t> three optimizations, we can reduce the k2 multiplicative term and reduce the runtime a lot. In the above equation, l is the number of landmarks, which is typically very small compared to n.</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23</a:t>
            </a:fld>
            <a:endParaRPr lang="fi-FI"/>
          </a:p>
        </p:txBody>
      </p:sp>
    </p:spTree>
    <p:extLst>
      <p:ext uri="{BB962C8B-B14F-4D97-AF65-F5344CB8AC3E}">
        <p14:creationId xmlns:p14="http://schemas.microsoft.com/office/powerpoint/2010/main" val="1351048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I’ll</a:t>
            </a:r>
            <a:r>
              <a:rPr lang="en-US" baseline="0" dirty="0" smtClean="0"/>
              <a:t> briefly go through some of the experiments we did. I will not go through all experiments, please refer to the paper for more.</a:t>
            </a:r>
          </a:p>
          <a:p>
            <a:r>
              <a:rPr lang="en-US" baseline="0" dirty="0" smtClean="0"/>
              <a:t>I</a:t>
            </a:r>
            <a:r>
              <a:rPr lang="uk-UA" baseline="0" dirty="0" smtClean="0"/>
              <a:t>’</a:t>
            </a:r>
            <a:r>
              <a:rPr lang="en-US" baseline="0" dirty="0" err="1" smtClean="0"/>
              <a:t>ll</a:t>
            </a:r>
            <a:r>
              <a:rPr lang="en-US" baseline="0" dirty="0" smtClean="0"/>
              <a:t> first talk about the performance of our algorithm when compared to an effective baseline and the speed up achieved by the optimizations I mentioned.</a:t>
            </a:r>
          </a:p>
          <a:p>
            <a:r>
              <a:rPr lang="en-US" baseline="0" dirty="0" smtClean="0"/>
              <a:t>We also compared our algorithm with other existing approaches in literature and show the effectiveness of our approach. Please refer to the paper for the details.</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24</a:t>
            </a:fld>
            <a:endParaRPr lang="fi-FI"/>
          </a:p>
        </p:txBody>
      </p:sp>
    </p:spTree>
    <p:extLst>
      <p:ext uri="{BB962C8B-B14F-4D97-AF65-F5344CB8AC3E}">
        <p14:creationId xmlns:p14="http://schemas.microsoft.com/office/powerpoint/2010/main" val="3625097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firstly</a:t>
            </a:r>
            <a:r>
              <a:rPr lang="en-US" baseline="0" dirty="0" smtClean="0"/>
              <a:t> I want to point to the datasets we use in the experiments. We use 5 real world datasets of various sizes, densities, and representative of typical road networks to show how our method works.</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25</a:t>
            </a:fld>
            <a:endParaRPr lang="fi-FI"/>
          </a:p>
        </p:txBody>
      </p:sp>
    </p:spTree>
    <p:extLst>
      <p:ext uri="{BB962C8B-B14F-4D97-AF65-F5344CB8AC3E}">
        <p14:creationId xmlns:p14="http://schemas.microsoft.com/office/powerpoint/2010/main" val="397180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experiment is a comparison with a b</a:t>
            </a:r>
            <a:r>
              <a:rPr lang="en-US" dirty="0" smtClean="0"/>
              <a:t>aseline: </a:t>
            </a:r>
            <a:r>
              <a:rPr lang="en-US" sz="1200" kern="1200" dirty="0" smtClean="0">
                <a:solidFill>
                  <a:schemeClr val="tx1"/>
                </a:solidFill>
                <a:effectLst/>
                <a:latin typeface="+mn-lt"/>
                <a:ea typeface="ＭＳ Ｐゴシック" charset="-128"/>
                <a:cs typeface="ＭＳ Ｐゴシック" charset="-128"/>
              </a:rPr>
              <a:t>edges are added to the backbone one by one, in decreasing order of their effective distances.</a:t>
            </a:r>
            <a:r>
              <a:rPr lang="en-US" sz="1200" kern="1200" baseline="0" dirty="0" smtClean="0">
                <a:solidFill>
                  <a:schemeClr val="tx1"/>
                </a:solidFill>
                <a:effectLst/>
                <a:latin typeface="+mn-lt"/>
                <a:ea typeface="ＭＳ Ｐゴシック" charset="-128"/>
                <a:cs typeface="ＭＳ Ｐゴシック" charset="-128"/>
              </a:rPr>
              <a:t> We tried out various other baselines, but this is the one that worked the best.</a:t>
            </a:r>
          </a:p>
          <a:p>
            <a:r>
              <a:rPr lang="en-US" sz="1200" kern="1200" baseline="0" dirty="0" smtClean="0">
                <a:solidFill>
                  <a:schemeClr val="tx1"/>
                </a:solidFill>
                <a:effectLst/>
                <a:latin typeface="+mn-lt"/>
                <a:ea typeface="ＭＳ Ｐゴシック" charset="-128"/>
                <a:cs typeface="ＭＳ Ｐゴシック" charset="-128"/>
              </a:rPr>
              <a:t>The y axis is our objective function that we want to minimize and the x-axis is the % of edges added. So we compute the stretch factor as we add edges.</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26</a:t>
            </a:fld>
            <a:endParaRPr lang="fi-FI"/>
          </a:p>
        </p:txBody>
      </p:sp>
    </p:spTree>
    <p:extLst>
      <p:ext uri="{BB962C8B-B14F-4D97-AF65-F5344CB8AC3E}">
        <p14:creationId xmlns:p14="http://schemas.microsoft.com/office/powerpoint/2010/main" val="768913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main observations</a:t>
            </a:r>
            <a:r>
              <a:rPr lang="en-US" baseline="0" dirty="0" smtClean="0"/>
              <a:t> here: (describe the observations mentioned on the right)</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27</a:t>
            </a:fld>
            <a:endParaRPr lang="fi-FI"/>
          </a:p>
        </p:txBody>
      </p:sp>
    </p:spTree>
    <p:extLst>
      <p:ext uri="{BB962C8B-B14F-4D97-AF65-F5344CB8AC3E}">
        <p14:creationId xmlns:p14="http://schemas.microsoft.com/office/powerpoint/2010/main" val="768913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experiment is to look at the performance improvement of our algorithm with the optimizations proposed. Here we plot the time taken by the algorithm as we add edges to the backbone. We varied the number of landmarks from 25-100 and see the affect.</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28</a:t>
            </a:fld>
            <a:endParaRPr lang="fi-FI"/>
          </a:p>
        </p:txBody>
      </p:sp>
    </p:spTree>
    <p:extLst>
      <p:ext uri="{BB962C8B-B14F-4D97-AF65-F5344CB8AC3E}">
        <p14:creationId xmlns:p14="http://schemas.microsoft.com/office/powerpoint/2010/main" val="3112522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observation</a:t>
            </a:r>
            <a:r>
              <a:rPr lang="en-US" baseline="0" dirty="0" smtClean="0"/>
              <a:t> is that the optimizations work and can produce </a:t>
            </a:r>
            <a:r>
              <a:rPr lang="en-US" baseline="0" dirty="0" err="1" smtClean="0"/>
              <a:t>upto</a:t>
            </a:r>
            <a:r>
              <a:rPr lang="en-US" baseline="0" dirty="0" smtClean="0"/>
              <a:t> 4 times speed up. The green line shows the optimizations using the connected components and lower bounding shows a 30% improvement in runtime.</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29</a:t>
            </a:fld>
            <a:endParaRPr lang="fi-FI"/>
          </a:p>
        </p:txBody>
      </p:sp>
    </p:spTree>
    <p:extLst>
      <p:ext uri="{BB962C8B-B14F-4D97-AF65-F5344CB8AC3E}">
        <p14:creationId xmlns:p14="http://schemas.microsoft.com/office/powerpoint/2010/main" val="1063100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a:t>
            </a:r>
            <a:r>
              <a:rPr lang="en-US" baseline="0" dirty="0" smtClean="0"/>
              <a:t> world networks are large and complex. Some times we might need to simplify the complexity of these networks to get an overview of the most important aspects of the network.</a:t>
            </a:r>
          </a:p>
          <a:p>
            <a:r>
              <a:rPr lang="en-US" baseline="0" dirty="0" smtClean="0"/>
              <a:t>Shown here is an image of the road network in </a:t>
            </a:r>
            <a:r>
              <a:rPr lang="en-US" baseline="0" dirty="0" err="1" smtClean="0"/>
              <a:t>europe</a:t>
            </a:r>
            <a:r>
              <a:rPr lang="en-US" baseline="0" dirty="0" smtClean="0"/>
              <a:t>. It is very hard to understand a lot from such a map</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a:t>
            </a:fld>
            <a:endParaRPr lang="fi-FI"/>
          </a:p>
        </p:txBody>
      </p:sp>
    </p:spTree>
    <p:extLst>
      <p:ext uri="{BB962C8B-B14F-4D97-AF65-F5344CB8AC3E}">
        <p14:creationId xmlns:p14="http://schemas.microsoft.com/office/powerpoint/2010/main" val="1469219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show some examples of where</a:t>
            </a:r>
            <a:r>
              <a:rPr lang="en-US" baseline="0" dirty="0" smtClean="0"/>
              <a:t> our back bone could be used. The above example shows the network of the </a:t>
            </a:r>
            <a:r>
              <a:rPr lang="en-US" baseline="0" dirty="0" err="1" smtClean="0"/>
              <a:t>london</a:t>
            </a:r>
            <a:r>
              <a:rPr lang="en-US" baseline="0" dirty="0" smtClean="0"/>
              <a:t> tube. Each dot is a station. On the left is a real log of a few hours which shows where people get in and where people get out in the metro. Shown on the right is the backbone produced from our algorithm. We can see that this backbone is a concise representation of the underlying network which optimizes both the usage log and the network structure. Such a map could be useful for the tube operators to make planning decisions on, for example which lines to update.</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30</a:t>
            </a:fld>
            <a:endParaRPr lang="fi-FI"/>
          </a:p>
        </p:txBody>
      </p:sp>
    </p:spTree>
    <p:extLst>
      <p:ext uri="{BB962C8B-B14F-4D97-AF65-F5344CB8AC3E}">
        <p14:creationId xmlns:p14="http://schemas.microsoft.com/office/powerpoint/2010/main" val="4236323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This is one more small example from the </a:t>
            </a:r>
            <a:r>
              <a:rPr lang="en-US" dirty="0" err="1" smtClean="0"/>
              <a:t>abeline</a:t>
            </a:r>
            <a:r>
              <a:rPr lang="en-US" dirty="0" smtClean="0"/>
              <a:t> internet backbone showing the traffic flows in the network on the left and the backbone</a:t>
            </a:r>
            <a:r>
              <a:rPr lang="en-US" baseline="0" dirty="0" smtClean="0"/>
              <a:t> for a certain budget produced by our algorithm. T</a:t>
            </a:r>
            <a:r>
              <a:rPr lang="en-US" sz="1200" kern="1200" dirty="0" smtClean="0">
                <a:solidFill>
                  <a:schemeClr val="tx1"/>
                </a:solidFill>
                <a:effectLst/>
                <a:latin typeface="+mn-lt"/>
                <a:ea typeface="ＭＳ Ｐゴシック" charset="-128"/>
                <a:cs typeface="ＭＳ Ｐゴシック" charset="-128"/>
              </a:rPr>
              <a:t>he results provide preliminary evidence that the backbone produced by our problem can be tightly integrated with software defined networks (SDN), an increasingly important area in communication networks.</a:t>
            </a:r>
            <a:endParaRPr lang="en-US" dirty="0" smtClean="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31</a:t>
            </a:fld>
            <a:endParaRPr lang="fi-FI"/>
          </a:p>
        </p:txBody>
      </p:sp>
    </p:spTree>
    <p:extLst>
      <p:ext uri="{BB962C8B-B14F-4D97-AF65-F5344CB8AC3E}">
        <p14:creationId xmlns:p14="http://schemas.microsoft.com/office/powerpoint/2010/main" val="207062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have more questions about the paper, please contact Kiran Garimella.</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32</a:t>
            </a:fld>
            <a:endParaRPr lang="fi-FI"/>
          </a:p>
        </p:txBody>
      </p:sp>
    </p:spTree>
    <p:extLst>
      <p:ext uri="{BB962C8B-B14F-4D97-AF65-F5344CB8AC3E}">
        <p14:creationId xmlns:p14="http://schemas.microsoft.com/office/powerpoint/2010/main" val="169749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a:t>
            </a:r>
            <a:r>
              <a:rPr lang="en-US" baseline="0" dirty="0" smtClean="0"/>
              <a:t> propose in this paper could be used to summarize the previous map into something easier to understand like this. (this is just an illustrative example. Not an output of our algorithm). Such a representation helps understand the ‘important’ portions of the network.</a:t>
            </a:r>
          </a:p>
          <a:p>
            <a:r>
              <a:rPr lang="en-US" baseline="0" dirty="0" smtClean="0"/>
              <a:t>Such a simplification has a lot of applications that have been studied in the past, including for example, where can I place sensors to monitor a set of resources to prevent critical failure in the network</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a:t>
            </a:fld>
            <a:endParaRPr lang="fi-FI"/>
          </a:p>
        </p:txBody>
      </p:sp>
    </p:spTree>
    <p:extLst>
      <p:ext uri="{BB962C8B-B14F-4D97-AF65-F5344CB8AC3E}">
        <p14:creationId xmlns:p14="http://schemas.microsoft.com/office/powerpoint/2010/main" val="210388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based on these examples, as I had mentioned, previous</a:t>
            </a:r>
            <a:r>
              <a:rPr lang="en-US" baseline="0" dirty="0" smtClean="0"/>
              <a:t> research has looked into network </a:t>
            </a:r>
            <a:r>
              <a:rPr lang="en-US" baseline="0" dirty="0" err="1" smtClean="0"/>
              <a:t>sparsification</a:t>
            </a:r>
            <a:r>
              <a:rPr lang="en-US" baseline="0" dirty="0" smtClean="0"/>
              <a:t>, but one key aspect has been missing in the related work</a:t>
            </a:r>
            <a:endParaRPr lang="en-US" dirty="0" smtClean="0"/>
          </a:p>
          <a:p>
            <a:r>
              <a:rPr lang="en-US" dirty="0" smtClean="0"/>
              <a:t>Real world networks have two main</a:t>
            </a:r>
            <a:r>
              <a:rPr lang="en-US" baseline="0" dirty="0" smtClean="0"/>
              <a:t> aspects – structural and functional. </a:t>
            </a:r>
            <a:r>
              <a:rPr lang="en-US" baseline="0" dirty="0" err="1" smtClean="0"/>
              <a:t>Strtuctural</a:t>
            </a:r>
            <a:r>
              <a:rPr lang="en-US" baseline="0" dirty="0" smtClean="0"/>
              <a:t> aspects capture how the network is organized in terms of shape. This aspect of network structure has generally been the main focus of study in the area of network </a:t>
            </a:r>
            <a:r>
              <a:rPr lang="en-US" baseline="0" dirty="0" err="1" smtClean="0"/>
              <a:t>sparsification</a:t>
            </a:r>
            <a:r>
              <a:rPr lang="en-US" baseline="0" dirty="0" smtClean="0"/>
              <a:t>/simplification. </a:t>
            </a:r>
          </a:p>
          <a:p>
            <a:r>
              <a:rPr lang="en-US" dirty="0" smtClean="0"/>
              <a:t>But recently with the explosion of digitization</a:t>
            </a:r>
            <a:r>
              <a:rPr lang="en-US" baseline="0" dirty="0" smtClean="0"/>
              <a:t>, there has been a plethora of information about the functional aspects of a network. That is, how the network is being used in the real world. Let me give an example to illustrate</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a:t>
            </a:fld>
            <a:endParaRPr lang="fi-FI"/>
          </a:p>
        </p:txBody>
      </p:sp>
    </p:spTree>
    <p:extLst>
      <p:ext uri="{BB962C8B-B14F-4D97-AF65-F5344CB8AC3E}">
        <p14:creationId xmlns:p14="http://schemas.microsoft.com/office/powerpoint/2010/main" val="1692877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 sad, this is an example of the structural aspect of a network, just a network of roads in </a:t>
            </a:r>
            <a:r>
              <a:rPr lang="en-US" baseline="0" dirty="0" err="1" smtClean="0"/>
              <a:t>europe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a:t>
            </a:fld>
            <a:endParaRPr lang="fi-FI"/>
          </a:p>
        </p:txBody>
      </p:sp>
    </p:spTree>
    <p:extLst>
      <p:ext uri="{BB962C8B-B14F-4D97-AF65-F5344CB8AC3E}">
        <p14:creationId xmlns:p14="http://schemas.microsoft.com/office/powerpoint/2010/main" val="218731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this figure, for example shows the functional aspect. That is how the network is being used. This is a map of the road network of </a:t>
            </a:r>
            <a:r>
              <a:rPr lang="en-US" baseline="0" dirty="0" err="1" smtClean="0"/>
              <a:t>boston</a:t>
            </a:r>
            <a:r>
              <a:rPr lang="en-US" baseline="0" dirty="0" smtClean="0"/>
              <a:t>. The colors indicate the amount of traffic that flows on the road. Darker orange indicates higher traffic and blue indicates lesser traffic. We can observe that though the road network is huge, only a very small portion of it is being used most of the time by the users. This is a very important aspect of networks that has been missing in the analysis and network simplification literature.</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a:t>
            </a:fld>
            <a:endParaRPr lang="fi-FI"/>
          </a:p>
        </p:txBody>
      </p:sp>
    </p:spTree>
    <p:extLst>
      <p:ext uri="{BB962C8B-B14F-4D97-AF65-F5344CB8AC3E}">
        <p14:creationId xmlns:p14="http://schemas.microsoft.com/office/powerpoint/2010/main" val="1607236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this functional information has become more and more easier to collect now a days with the ubiquity of mobile phones. For example, we can easily obtain </a:t>
            </a:r>
            <a:r>
              <a:rPr lang="en-US" baseline="0" dirty="0" err="1" smtClean="0"/>
              <a:t>gps</a:t>
            </a:r>
            <a:r>
              <a:rPr lang="en-US" baseline="0" dirty="0" smtClean="0"/>
              <a:t> traces of a trip of the users of a city.</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a:t>
            </a:fld>
            <a:endParaRPr lang="fi-FI"/>
          </a:p>
        </p:txBody>
      </p:sp>
    </p:spTree>
    <p:extLst>
      <p:ext uri="{BB962C8B-B14F-4D97-AF65-F5344CB8AC3E}">
        <p14:creationId xmlns:p14="http://schemas.microsoft.com/office/powerpoint/2010/main" val="271177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paper, we present a first</a:t>
            </a:r>
            <a:r>
              <a:rPr lang="en-US" baseline="0" dirty="0" smtClean="0"/>
              <a:t> approach to incorporate both </a:t>
            </a:r>
            <a:r>
              <a:rPr lang="en-US" baseline="0" dirty="0" err="1" smtClean="0"/>
              <a:t>structrual</a:t>
            </a:r>
            <a:r>
              <a:rPr lang="en-US" baseline="0" dirty="0" smtClean="0"/>
              <a:t> and functional information of the network to summarize/simplify a network</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a:t>
            </a:fld>
            <a:endParaRPr lang="fi-FI"/>
          </a:p>
        </p:txBody>
      </p:sp>
    </p:spTree>
    <p:extLst>
      <p:ext uri="{BB962C8B-B14F-4D97-AF65-F5344CB8AC3E}">
        <p14:creationId xmlns:p14="http://schemas.microsoft.com/office/powerpoint/2010/main" val="292606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w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w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w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w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w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smtClean="0"/>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subtitle</a:t>
            </a:r>
            <a:r>
              <a:rPr lang="fi-FI" dirty="0" smtClean="0"/>
              <a:t> </a:t>
            </a:r>
            <a:r>
              <a:rPr lang="fi-FI" dirty="0" err="1" smtClean="0"/>
              <a:t>style</a:t>
            </a:r>
            <a:endParaRPr lang="en-US" dirty="0"/>
          </a:p>
        </p:txBody>
      </p:sp>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763713" cy="1606550"/>
          </a:xfrm>
          <a:prstGeom prst="rect">
            <a:avLst/>
          </a:prstGeom>
        </p:spPr>
      </p:pic>
    </p:spTree>
    <p:extLst>
      <p:ext uri="{BB962C8B-B14F-4D97-AF65-F5344CB8AC3E}">
        <p14:creationId xmlns:p14="http://schemas.microsoft.com/office/powerpoint/2010/main" val="407110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32"/>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subtitle</a:t>
            </a:r>
            <a:r>
              <a:rPr lang="fi-FI" dirty="0" smtClean="0"/>
              <a:t> </a:t>
            </a:r>
            <a:r>
              <a:rPr lang="fi-FI" dirty="0" err="1" smtClean="0"/>
              <a:t>style</a:t>
            </a:r>
            <a:endParaRPr lang="en-US" dirty="0"/>
          </a:p>
        </p:txBody>
      </p: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763713" cy="1606550"/>
          </a:xfrm>
          <a:prstGeom prst="rect">
            <a:avLst/>
          </a:prstGeom>
        </p:spPr>
      </p:pic>
    </p:spTree>
    <p:extLst>
      <p:ext uri="{BB962C8B-B14F-4D97-AF65-F5344CB8AC3E}">
        <p14:creationId xmlns:p14="http://schemas.microsoft.com/office/powerpoint/2010/main" val="118822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chemeClr val="tx2"/>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subtitle</a:t>
            </a:r>
            <a:r>
              <a:rPr lang="fi-FI" dirty="0" smtClean="0"/>
              <a:t> </a:t>
            </a:r>
            <a:r>
              <a:rPr lang="fi-FI" dirty="0" err="1" smtClean="0"/>
              <a:t>style</a:t>
            </a:r>
            <a:endParaRPr lang="en-US" dirty="0"/>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763713" cy="1606550"/>
          </a:xfrm>
          <a:prstGeom prst="rect">
            <a:avLst/>
          </a:prstGeom>
        </p:spPr>
      </p:pic>
    </p:spTree>
    <p:extLst>
      <p:ext uri="{BB962C8B-B14F-4D97-AF65-F5344CB8AC3E}">
        <p14:creationId xmlns:p14="http://schemas.microsoft.com/office/powerpoint/2010/main" val="1129277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chemeClr val="tx2"/>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subtitle</a:t>
            </a:r>
            <a:r>
              <a:rPr lang="fi-FI" dirty="0" smtClean="0"/>
              <a:t> </a:t>
            </a:r>
            <a:r>
              <a:rPr lang="fi-FI" dirty="0" err="1" smtClean="0"/>
              <a:t>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endParaRPr lang="fi-FI" noProof="0"/>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763713" cy="1606550"/>
          </a:xfrm>
          <a:prstGeom prst="rect">
            <a:avLst/>
          </a:prstGeom>
        </p:spPr>
      </p:pic>
    </p:spTree>
    <p:extLst>
      <p:ext uri="{BB962C8B-B14F-4D97-AF65-F5344CB8AC3E}">
        <p14:creationId xmlns:p14="http://schemas.microsoft.com/office/powerpoint/2010/main" val="3935045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248911" cy="957600"/>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4/16/16</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248908" cy="957600"/>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4/16/16</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248908" cy="957600"/>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44000" y="4712400"/>
            <a:ext cx="2502818" cy="9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875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t>4/16/16</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51" r:id="rId2"/>
    <p:sldLayoutId id="2147484753" r:id="rId3"/>
    <p:sldLayoutId id="2147484756" r:id="rId4"/>
    <p:sldLayoutId id="2147484759" r:id="rId5"/>
    <p:sldLayoutId id="2147484762" r:id="rId6"/>
    <p:sldLayoutId id="2147484765" r:id="rId7"/>
  </p:sldLayoutIdLst>
  <p:timing>
    <p:tnLst>
      <p:par>
        <p:cTn xmlns:p14="http://schemas.microsoft.com/office/powerpoint/2010/main" id="1" dur="indefinite" restart="never" nodeType="tmRoot"/>
      </p:par>
    </p:tnLst>
  </p:timing>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solidFill>
                <a:prstClr val="black">
                  <a:tint val="75000"/>
                </a:prstClr>
              </a:solidFil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solidFill>
                  <a:prstClr val="black">
                    <a:tint val="75000"/>
                  </a:prstClr>
                </a:solidFill>
              </a:rPr>
              <a:pPr>
                <a:defRPr/>
              </a:pPr>
              <a:t>4/16/16</a:t>
            </a:fld>
            <a:endParaRPr lang="fi-FI">
              <a:solidFill>
                <a:prstClr val="black">
                  <a:tint val="75000"/>
                </a:prstClr>
              </a:solidFil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solidFill>
                  <a:prstClr val="black">
                    <a:tint val="75000"/>
                  </a:prstClr>
                </a:solidFill>
              </a:rPr>
              <a:pPr>
                <a:defRPr/>
              </a:pPr>
              <a:t>‹#›</a:t>
            </a:fld>
            <a:endParaRPr lang="fi-FI">
              <a:solidFill>
                <a:prstClr val="black">
                  <a:tint val="75000"/>
                </a:prstClr>
              </a:solidFill>
            </a:endParaRPr>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solidFill>
                <a:prstClr val="black">
                  <a:tint val="75000"/>
                </a:prstClr>
              </a:solidFil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solidFill>
                  <a:prstClr val="black">
                    <a:tint val="75000"/>
                  </a:prstClr>
                </a:solidFill>
              </a:rPr>
              <a:pPr>
                <a:defRPr/>
              </a:pPr>
              <a:t>4/16/16</a:t>
            </a:fld>
            <a:endParaRPr lang="fi-FI">
              <a:solidFill>
                <a:prstClr val="black">
                  <a:tint val="75000"/>
                </a:prstClr>
              </a:solidFil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solidFill>
                  <a:prstClr val="black">
                    <a:tint val="75000"/>
                  </a:prstClr>
                </a:solidFill>
              </a:rPr>
              <a:pPr>
                <a:defRPr/>
              </a:pPr>
              <a:t>‹#›</a:t>
            </a:fld>
            <a:endParaRPr lang="fi-FI">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769" r:id="rId1"/>
  </p:sldLayoutIdLst>
  <p:timing>
    <p:tnLst>
      <p:par>
        <p:cTn xmlns:p14="http://schemas.microsoft.com/office/powerpoint/2010/main" id="1" dur="indefinite" restart="never" nodeType="tmRoot"/>
      </p:par>
    </p:tnLst>
  </p:timing>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314" y="1921396"/>
            <a:ext cx="8208000" cy="2160240"/>
          </a:xfrm>
        </p:spPr>
        <p:txBody>
          <a:bodyPr/>
          <a:lstStyle/>
          <a:p>
            <a:r>
              <a:rPr lang="fi-FI" sz="5400" dirty="0" err="1" smtClean="0"/>
              <a:t>Discovering</a:t>
            </a:r>
            <a:r>
              <a:rPr lang="fi-FI" sz="5400" dirty="0" smtClean="0"/>
              <a:t> the </a:t>
            </a:r>
            <a:r>
              <a:rPr lang="fi-FI" sz="5400" dirty="0" err="1" smtClean="0"/>
              <a:t>Network</a:t>
            </a:r>
            <a:r>
              <a:rPr lang="fi-FI" sz="5400" dirty="0" smtClean="0"/>
              <a:t> </a:t>
            </a:r>
            <a:r>
              <a:rPr lang="fi-FI" sz="5400" dirty="0" err="1" smtClean="0"/>
              <a:t>Backbone</a:t>
            </a:r>
            <a:r>
              <a:rPr lang="fi-FI" sz="5400" dirty="0" smtClean="0"/>
              <a:t> </a:t>
            </a:r>
            <a:r>
              <a:rPr lang="fi-FI" sz="5400" dirty="0" err="1" smtClean="0"/>
              <a:t>from</a:t>
            </a:r>
            <a:r>
              <a:rPr lang="fi-FI" sz="5400" dirty="0" smtClean="0"/>
              <a:t> </a:t>
            </a:r>
            <a:r>
              <a:rPr lang="fi-FI" sz="5400" dirty="0" err="1" smtClean="0"/>
              <a:t>Traffic</a:t>
            </a:r>
            <a:r>
              <a:rPr lang="fi-FI" sz="5400" dirty="0" smtClean="0"/>
              <a:t> Activity Data</a:t>
            </a:r>
            <a:endParaRPr lang="fi-FI" sz="5400" dirty="0"/>
          </a:p>
        </p:txBody>
      </p:sp>
      <p:sp>
        <p:nvSpPr>
          <p:cNvPr id="28674" name="Subtitle 2"/>
          <p:cNvSpPr>
            <a:spLocks noGrp="1"/>
          </p:cNvSpPr>
          <p:nvPr>
            <p:ph type="subTitle" idx="1"/>
          </p:nvPr>
        </p:nvSpPr>
        <p:spPr>
          <a:xfrm>
            <a:off x="468314" y="4429748"/>
            <a:ext cx="7992118" cy="660000"/>
          </a:xfrm>
        </p:spPr>
        <p:txBody>
          <a:bodyPr>
            <a:noAutofit/>
          </a:bodyPr>
          <a:lstStyle/>
          <a:p>
            <a:r>
              <a:rPr lang="fi-FI" sz="2800" dirty="0" smtClean="0"/>
              <a:t>Kiran Garimella, </a:t>
            </a:r>
            <a:r>
              <a:rPr lang="fi-FI" sz="2800" dirty="0" err="1" smtClean="0"/>
              <a:t>Sanjay</a:t>
            </a:r>
            <a:r>
              <a:rPr lang="fi-FI" sz="2800" dirty="0" smtClean="0"/>
              <a:t> </a:t>
            </a:r>
            <a:r>
              <a:rPr lang="fi-FI" sz="2800" dirty="0" err="1" smtClean="0"/>
              <a:t>Chawla</a:t>
            </a:r>
            <a:r>
              <a:rPr lang="fi-FI" sz="2800" dirty="0" smtClean="0"/>
              <a:t>, </a:t>
            </a:r>
            <a:r>
              <a:rPr lang="fi-FI" sz="2800" dirty="0" err="1" smtClean="0"/>
              <a:t>Aristides</a:t>
            </a:r>
            <a:r>
              <a:rPr lang="fi-FI" sz="2800" dirty="0" smtClean="0"/>
              <a:t> </a:t>
            </a:r>
            <a:r>
              <a:rPr lang="fi-FI" sz="2800" dirty="0" err="1" smtClean="0"/>
              <a:t>Gionis</a:t>
            </a:r>
            <a:r>
              <a:rPr lang="fi-FI" sz="2800" dirty="0" smtClean="0"/>
              <a:t>, </a:t>
            </a:r>
            <a:r>
              <a:rPr lang="fi-FI" sz="2800" dirty="0" err="1" smtClean="0"/>
              <a:t>Dominic</a:t>
            </a:r>
            <a:r>
              <a:rPr lang="fi-FI" sz="2800" dirty="0" smtClean="0"/>
              <a:t> </a:t>
            </a:r>
            <a:r>
              <a:rPr lang="fi-FI" sz="2800" dirty="0" err="1" smtClean="0"/>
              <a:t>Tsang</a:t>
            </a:r>
            <a:endParaRPr lang="fi-FI" sz="2800" dirty="0"/>
          </a:p>
        </p:txBody>
      </p:sp>
      <p:pic>
        <p:nvPicPr>
          <p:cNvPr id="6" name="Picture 5" descr="QCR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265580"/>
            <a:ext cx="1880616" cy="935736"/>
          </a:xfrm>
          <a:prstGeom prst="rect">
            <a:avLst/>
          </a:prstGeom>
        </p:spPr>
      </p:pic>
      <p:pic>
        <p:nvPicPr>
          <p:cNvPr id="7" name="Picture 6" descr="Usyd_new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229" y="265212"/>
            <a:ext cx="2389275" cy="935736"/>
          </a:xfrm>
          <a:prstGeom prst="rect">
            <a:avLst/>
          </a:prstGeom>
        </p:spPr>
      </p:pic>
      <p:sp>
        <p:nvSpPr>
          <p:cNvPr id="3" name="TextBox 2"/>
          <p:cNvSpPr txBox="1"/>
          <p:nvPr/>
        </p:nvSpPr>
        <p:spPr>
          <a:xfrm>
            <a:off x="-619760" y="2214880"/>
            <a:ext cx="0" cy="307777"/>
          </a:xfrm>
          <a:prstGeom prst="rect">
            <a:avLst/>
          </a:prstGeom>
          <a:noFill/>
        </p:spPr>
        <p:txBody>
          <a:bodyPr wrap="none" lIns="0" tIns="0" rIns="0" bIns="0" rtlCol="0">
            <a:spAutoFit/>
          </a:bodyPr>
          <a:lstStyle/>
          <a:p>
            <a:endParaRPr lang="en-US" sz="2000" b="1" dirty="0"/>
          </a:p>
        </p:txBody>
      </p:sp>
    </p:spTree>
    <p:extLst>
      <p:ext uri="{BB962C8B-B14F-4D97-AF65-F5344CB8AC3E}">
        <p14:creationId xmlns:p14="http://schemas.microsoft.com/office/powerpoint/2010/main" val="42869547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a:t>
            </a:r>
            <a:endParaRPr lang="en-US"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10</a:t>
            </a:fld>
            <a:endParaRPr lang="fi-FI"/>
          </a:p>
        </p:txBody>
      </p:sp>
      <p:sp>
        <p:nvSpPr>
          <p:cNvPr id="6" name="Oval 5"/>
          <p:cNvSpPr/>
          <p:nvPr/>
        </p:nvSpPr>
        <p:spPr>
          <a:xfrm>
            <a:off x="5220072" y="1633364"/>
            <a:ext cx="648072" cy="504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868144" y="2065412"/>
            <a:ext cx="144016" cy="10801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970584" y="15299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B</a:t>
            </a:r>
            <a:endParaRPr lang="en-US" dirty="0"/>
          </a:p>
        </p:txBody>
      </p:sp>
      <p:sp>
        <p:nvSpPr>
          <p:cNvPr id="9" name="Oval 8"/>
          <p:cNvSpPr/>
          <p:nvPr/>
        </p:nvSpPr>
        <p:spPr>
          <a:xfrm>
            <a:off x="3672384" y="38667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D</a:t>
            </a:r>
            <a:endParaRPr lang="en-US" dirty="0"/>
          </a:p>
        </p:txBody>
      </p:sp>
      <p:sp>
        <p:nvSpPr>
          <p:cNvPr id="10" name="Oval 9"/>
          <p:cNvSpPr/>
          <p:nvPr/>
        </p:nvSpPr>
        <p:spPr>
          <a:xfrm>
            <a:off x="6847384" y="15553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F</a:t>
            </a:r>
            <a:endParaRPr lang="en-US" dirty="0"/>
          </a:p>
        </p:txBody>
      </p:sp>
      <p:sp>
        <p:nvSpPr>
          <p:cNvPr id="11" name="Oval 10"/>
          <p:cNvSpPr/>
          <p:nvPr/>
        </p:nvSpPr>
        <p:spPr>
          <a:xfrm>
            <a:off x="827584" y="25332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A</a:t>
            </a:r>
            <a:endParaRPr lang="en-US" dirty="0"/>
          </a:p>
        </p:txBody>
      </p:sp>
      <p:sp>
        <p:nvSpPr>
          <p:cNvPr id="12" name="Oval 11"/>
          <p:cNvSpPr/>
          <p:nvPr/>
        </p:nvSpPr>
        <p:spPr>
          <a:xfrm>
            <a:off x="5628184" y="38667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E</a:t>
            </a:r>
            <a:endParaRPr lang="en-US" dirty="0"/>
          </a:p>
        </p:txBody>
      </p:sp>
      <p:sp>
        <p:nvSpPr>
          <p:cNvPr id="13" name="Oval 12"/>
          <p:cNvSpPr/>
          <p:nvPr/>
        </p:nvSpPr>
        <p:spPr>
          <a:xfrm>
            <a:off x="1970584" y="38667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C</a:t>
            </a:r>
            <a:endParaRPr lang="en-US" dirty="0"/>
          </a:p>
        </p:txBody>
      </p:sp>
      <p:sp>
        <p:nvSpPr>
          <p:cNvPr id="14" name="Oval 13"/>
          <p:cNvSpPr/>
          <p:nvPr/>
        </p:nvSpPr>
        <p:spPr>
          <a:xfrm>
            <a:off x="7558584" y="33968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G</a:t>
            </a:r>
            <a:endParaRPr lang="en-US" dirty="0"/>
          </a:p>
        </p:txBody>
      </p:sp>
      <p:sp>
        <p:nvSpPr>
          <p:cNvPr id="15" name="Oval 14"/>
          <p:cNvSpPr/>
          <p:nvPr/>
        </p:nvSpPr>
        <p:spPr>
          <a:xfrm>
            <a:off x="7939584" y="25332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H</a:t>
            </a:r>
            <a:endParaRPr lang="en-US" dirty="0"/>
          </a:p>
        </p:txBody>
      </p:sp>
      <p:cxnSp>
        <p:nvCxnSpPr>
          <p:cNvPr id="16" name="Straight Connector 15"/>
          <p:cNvCxnSpPr>
            <a:stCxn id="8" idx="6"/>
            <a:endCxn id="10" idx="2"/>
          </p:cNvCxnSpPr>
          <p:nvPr/>
        </p:nvCxnSpPr>
        <p:spPr>
          <a:xfrm>
            <a:off x="2376984" y="1733198"/>
            <a:ext cx="4470400" cy="2540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a:stCxn id="8" idx="3"/>
            <a:endCxn id="11" idx="7"/>
          </p:cNvCxnSpPr>
          <p:nvPr/>
        </p:nvCxnSpPr>
        <p:spPr>
          <a:xfrm flipH="1">
            <a:off x="1174468" y="1876882"/>
            <a:ext cx="855632" cy="715932"/>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13" idx="1"/>
            <a:endCxn id="11" idx="5"/>
          </p:cNvCxnSpPr>
          <p:nvPr/>
        </p:nvCxnSpPr>
        <p:spPr>
          <a:xfrm flipH="1" flipV="1">
            <a:off x="1174468" y="2880182"/>
            <a:ext cx="855632" cy="1046132"/>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9" idx="2"/>
            <a:endCxn id="13" idx="6"/>
          </p:cNvCxnSpPr>
          <p:nvPr/>
        </p:nvCxnSpPr>
        <p:spPr>
          <a:xfrm flipH="1">
            <a:off x="2376984" y="4069998"/>
            <a:ext cx="1295400"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12" idx="6"/>
            <a:endCxn id="14" idx="3"/>
          </p:cNvCxnSpPr>
          <p:nvPr/>
        </p:nvCxnSpPr>
        <p:spPr>
          <a:xfrm flipV="1">
            <a:off x="6034584" y="3743782"/>
            <a:ext cx="1583516" cy="32621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4" idx="7"/>
            <a:endCxn id="15" idx="4"/>
          </p:cNvCxnSpPr>
          <p:nvPr/>
        </p:nvCxnSpPr>
        <p:spPr>
          <a:xfrm flipV="1">
            <a:off x="7905468" y="2939698"/>
            <a:ext cx="237316" cy="516716"/>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15" idx="1"/>
            <a:endCxn id="10" idx="5"/>
          </p:cNvCxnSpPr>
          <p:nvPr/>
        </p:nvCxnSpPr>
        <p:spPr>
          <a:xfrm flipH="1" flipV="1">
            <a:off x="7194268" y="1902282"/>
            <a:ext cx="804832" cy="690532"/>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4" idx="1"/>
            <a:endCxn id="10" idx="4"/>
          </p:cNvCxnSpPr>
          <p:nvPr/>
        </p:nvCxnSpPr>
        <p:spPr>
          <a:xfrm flipH="1" flipV="1">
            <a:off x="7050584" y="1961798"/>
            <a:ext cx="567516" cy="1494616"/>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13" idx="0"/>
            <a:endCxn id="8" idx="4"/>
          </p:cNvCxnSpPr>
          <p:nvPr/>
        </p:nvCxnSpPr>
        <p:spPr>
          <a:xfrm flipV="1">
            <a:off x="2173784" y="1936398"/>
            <a:ext cx="0" cy="19304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12" idx="0"/>
            <a:endCxn id="10" idx="3"/>
          </p:cNvCxnSpPr>
          <p:nvPr/>
        </p:nvCxnSpPr>
        <p:spPr>
          <a:xfrm flipV="1">
            <a:off x="5831384" y="1902282"/>
            <a:ext cx="1075516" cy="1964516"/>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9" idx="1"/>
            <a:endCxn id="8" idx="5"/>
          </p:cNvCxnSpPr>
          <p:nvPr/>
        </p:nvCxnSpPr>
        <p:spPr>
          <a:xfrm flipH="1" flipV="1">
            <a:off x="2317468" y="1876882"/>
            <a:ext cx="1414432" cy="2049432"/>
          </a:xfrm>
          <a:prstGeom prst="line">
            <a:avLst/>
          </a:prstGeom>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1174468" y="1936398"/>
            <a:ext cx="377016" cy="369332"/>
          </a:xfrm>
          <a:prstGeom prst="rect">
            <a:avLst/>
          </a:prstGeom>
          <a:noFill/>
        </p:spPr>
        <p:txBody>
          <a:bodyPr wrap="square" rtlCol="0">
            <a:spAutoFit/>
          </a:bodyPr>
          <a:lstStyle/>
          <a:p>
            <a:r>
              <a:rPr lang="en-US" dirty="0"/>
              <a:t>1</a:t>
            </a:r>
          </a:p>
        </p:txBody>
      </p:sp>
      <p:sp>
        <p:nvSpPr>
          <p:cNvPr id="28" name="TextBox 27"/>
          <p:cNvSpPr txBox="1"/>
          <p:nvPr/>
        </p:nvSpPr>
        <p:spPr>
          <a:xfrm>
            <a:off x="4273268" y="1345332"/>
            <a:ext cx="377016" cy="369332"/>
          </a:xfrm>
          <a:prstGeom prst="rect">
            <a:avLst/>
          </a:prstGeom>
          <a:noFill/>
        </p:spPr>
        <p:txBody>
          <a:bodyPr wrap="square" rtlCol="0">
            <a:spAutoFit/>
          </a:bodyPr>
          <a:lstStyle/>
          <a:p>
            <a:r>
              <a:rPr lang="en-US" dirty="0" smtClean="0"/>
              <a:t>8</a:t>
            </a:r>
            <a:endParaRPr lang="en-US" dirty="0"/>
          </a:p>
        </p:txBody>
      </p:sp>
      <p:sp>
        <p:nvSpPr>
          <p:cNvPr id="29" name="TextBox 28"/>
          <p:cNvSpPr txBox="1"/>
          <p:nvPr/>
        </p:nvSpPr>
        <p:spPr>
          <a:xfrm>
            <a:off x="3130268" y="2533298"/>
            <a:ext cx="377016" cy="369332"/>
          </a:xfrm>
          <a:prstGeom prst="rect">
            <a:avLst/>
          </a:prstGeom>
          <a:noFill/>
        </p:spPr>
        <p:txBody>
          <a:bodyPr wrap="square" rtlCol="0">
            <a:spAutoFit/>
          </a:bodyPr>
          <a:lstStyle/>
          <a:p>
            <a:r>
              <a:rPr lang="en-US" dirty="0" smtClean="0"/>
              <a:t>4</a:t>
            </a:r>
            <a:endParaRPr lang="en-US" dirty="0"/>
          </a:p>
        </p:txBody>
      </p:sp>
      <p:sp>
        <p:nvSpPr>
          <p:cNvPr id="30" name="TextBox 29"/>
          <p:cNvSpPr txBox="1"/>
          <p:nvPr/>
        </p:nvSpPr>
        <p:spPr>
          <a:xfrm>
            <a:off x="2941760" y="4088532"/>
            <a:ext cx="377016" cy="369332"/>
          </a:xfrm>
          <a:prstGeom prst="rect">
            <a:avLst/>
          </a:prstGeom>
          <a:noFill/>
        </p:spPr>
        <p:txBody>
          <a:bodyPr wrap="square" rtlCol="0">
            <a:spAutoFit/>
          </a:bodyPr>
          <a:lstStyle/>
          <a:p>
            <a:r>
              <a:rPr lang="en-US" dirty="0" smtClean="0"/>
              <a:t>2</a:t>
            </a:r>
            <a:endParaRPr lang="en-US" dirty="0"/>
          </a:p>
        </p:txBody>
      </p:sp>
      <p:sp>
        <p:nvSpPr>
          <p:cNvPr id="31" name="TextBox 30"/>
          <p:cNvSpPr txBox="1"/>
          <p:nvPr/>
        </p:nvSpPr>
        <p:spPr>
          <a:xfrm>
            <a:off x="1250668" y="3271748"/>
            <a:ext cx="377016" cy="369332"/>
          </a:xfrm>
          <a:prstGeom prst="rect">
            <a:avLst/>
          </a:prstGeom>
          <a:noFill/>
        </p:spPr>
        <p:txBody>
          <a:bodyPr wrap="square" rtlCol="0">
            <a:spAutoFit/>
          </a:bodyPr>
          <a:lstStyle/>
          <a:p>
            <a:r>
              <a:rPr lang="en-US" dirty="0"/>
              <a:t>3</a:t>
            </a:r>
          </a:p>
        </p:txBody>
      </p:sp>
      <p:sp>
        <p:nvSpPr>
          <p:cNvPr id="32" name="TextBox 31"/>
          <p:cNvSpPr txBox="1"/>
          <p:nvPr/>
        </p:nvSpPr>
        <p:spPr>
          <a:xfrm>
            <a:off x="1782076" y="2755032"/>
            <a:ext cx="377016" cy="369332"/>
          </a:xfrm>
          <a:prstGeom prst="rect">
            <a:avLst/>
          </a:prstGeom>
          <a:noFill/>
        </p:spPr>
        <p:txBody>
          <a:bodyPr wrap="square" rtlCol="0">
            <a:spAutoFit/>
          </a:bodyPr>
          <a:lstStyle/>
          <a:p>
            <a:r>
              <a:rPr lang="en-US" dirty="0"/>
              <a:t>3</a:t>
            </a:r>
          </a:p>
        </p:txBody>
      </p:sp>
      <p:sp>
        <p:nvSpPr>
          <p:cNvPr id="33" name="TextBox 32"/>
          <p:cNvSpPr txBox="1"/>
          <p:nvPr/>
        </p:nvSpPr>
        <p:spPr>
          <a:xfrm>
            <a:off x="5909576" y="2797116"/>
            <a:ext cx="377016" cy="369332"/>
          </a:xfrm>
          <a:prstGeom prst="rect">
            <a:avLst/>
          </a:prstGeom>
          <a:noFill/>
        </p:spPr>
        <p:txBody>
          <a:bodyPr wrap="square" rtlCol="0">
            <a:spAutoFit/>
          </a:bodyPr>
          <a:lstStyle/>
          <a:p>
            <a:r>
              <a:rPr lang="en-US" dirty="0"/>
              <a:t>4</a:t>
            </a:r>
          </a:p>
        </p:txBody>
      </p:sp>
      <p:sp>
        <p:nvSpPr>
          <p:cNvPr id="34" name="TextBox 33"/>
          <p:cNvSpPr txBox="1"/>
          <p:nvPr/>
        </p:nvSpPr>
        <p:spPr>
          <a:xfrm>
            <a:off x="6606084" y="3866798"/>
            <a:ext cx="377016" cy="369332"/>
          </a:xfrm>
          <a:prstGeom prst="rect">
            <a:avLst/>
          </a:prstGeom>
          <a:noFill/>
        </p:spPr>
        <p:txBody>
          <a:bodyPr wrap="square" rtlCol="0">
            <a:spAutoFit/>
          </a:bodyPr>
          <a:lstStyle/>
          <a:p>
            <a:r>
              <a:rPr lang="en-US" dirty="0" smtClean="0"/>
              <a:t>3</a:t>
            </a:r>
            <a:endParaRPr lang="en-US" dirty="0"/>
          </a:p>
        </p:txBody>
      </p:sp>
      <p:sp>
        <p:nvSpPr>
          <p:cNvPr id="35" name="TextBox 34"/>
          <p:cNvSpPr txBox="1"/>
          <p:nvPr/>
        </p:nvSpPr>
        <p:spPr>
          <a:xfrm>
            <a:off x="8020516" y="3124364"/>
            <a:ext cx="377016" cy="369332"/>
          </a:xfrm>
          <a:prstGeom prst="rect">
            <a:avLst/>
          </a:prstGeom>
          <a:noFill/>
        </p:spPr>
        <p:txBody>
          <a:bodyPr wrap="square" rtlCol="0">
            <a:spAutoFit/>
          </a:bodyPr>
          <a:lstStyle/>
          <a:p>
            <a:r>
              <a:rPr lang="en-US" dirty="0" smtClean="0"/>
              <a:t>1</a:t>
            </a:r>
            <a:endParaRPr lang="en-US" dirty="0"/>
          </a:p>
        </p:txBody>
      </p:sp>
      <p:sp>
        <p:nvSpPr>
          <p:cNvPr id="36" name="TextBox 35"/>
          <p:cNvSpPr txBox="1"/>
          <p:nvPr/>
        </p:nvSpPr>
        <p:spPr>
          <a:xfrm>
            <a:off x="7370076" y="2528496"/>
            <a:ext cx="377016" cy="369332"/>
          </a:xfrm>
          <a:prstGeom prst="rect">
            <a:avLst/>
          </a:prstGeom>
          <a:noFill/>
        </p:spPr>
        <p:txBody>
          <a:bodyPr wrap="square" rtlCol="0">
            <a:spAutoFit/>
          </a:bodyPr>
          <a:lstStyle/>
          <a:p>
            <a:r>
              <a:rPr lang="en-US" dirty="0" smtClean="0"/>
              <a:t>3</a:t>
            </a:r>
            <a:endParaRPr lang="en-US" dirty="0"/>
          </a:p>
        </p:txBody>
      </p:sp>
      <p:sp>
        <p:nvSpPr>
          <p:cNvPr id="37" name="TextBox 36"/>
          <p:cNvSpPr txBox="1"/>
          <p:nvPr/>
        </p:nvSpPr>
        <p:spPr>
          <a:xfrm>
            <a:off x="7710984" y="1936398"/>
            <a:ext cx="377016" cy="369332"/>
          </a:xfrm>
          <a:prstGeom prst="rect">
            <a:avLst/>
          </a:prstGeom>
          <a:noFill/>
        </p:spPr>
        <p:txBody>
          <a:bodyPr wrap="square" rtlCol="0">
            <a:spAutoFit/>
          </a:bodyPr>
          <a:lstStyle/>
          <a:p>
            <a:r>
              <a:rPr lang="en-US" dirty="0" smtClean="0"/>
              <a:t>2</a:t>
            </a:r>
            <a:endParaRPr lang="en-US" dirty="0"/>
          </a:p>
        </p:txBody>
      </p:sp>
      <p:sp>
        <p:nvSpPr>
          <p:cNvPr id="38" name="TextBox 37"/>
          <p:cNvSpPr txBox="1"/>
          <p:nvPr/>
        </p:nvSpPr>
        <p:spPr>
          <a:xfrm>
            <a:off x="3419872" y="769268"/>
            <a:ext cx="3186212" cy="307777"/>
          </a:xfrm>
          <a:prstGeom prst="rect">
            <a:avLst/>
          </a:prstGeom>
          <a:noFill/>
        </p:spPr>
        <p:txBody>
          <a:bodyPr wrap="square" lIns="0" tIns="0" rIns="0" bIns="0" rtlCol="0">
            <a:spAutoFit/>
          </a:bodyPr>
          <a:lstStyle/>
          <a:p>
            <a:r>
              <a:rPr lang="en-US" sz="2000" b="1" dirty="0" smtClean="0"/>
              <a:t>Weighted graph G(V,E)</a:t>
            </a:r>
            <a:endParaRPr lang="en-US" sz="2000" b="1" dirty="0"/>
          </a:p>
        </p:txBody>
      </p:sp>
    </p:spTree>
    <p:extLst>
      <p:ext uri="{BB962C8B-B14F-4D97-AF65-F5344CB8AC3E}">
        <p14:creationId xmlns:p14="http://schemas.microsoft.com/office/powerpoint/2010/main" val="22197195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a:t>
            </a:r>
            <a:endParaRPr lang="en-US"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11</a:t>
            </a:fld>
            <a:endParaRPr lang="fi-FI"/>
          </a:p>
        </p:txBody>
      </p:sp>
      <p:sp>
        <p:nvSpPr>
          <p:cNvPr id="38" name="TextBox 37"/>
          <p:cNvSpPr txBox="1"/>
          <p:nvPr/>
        </p:nvSpPr>
        <p:spPr>
          <a:xfrm>
            <a:off x="2880296" y="769268"/>
            <a:ext cx="3725788" cy="307777"/>
          </a:xfrm>
          <a:prstGeom prst="rect">
            <a:avLst/>
          </a:prstGeom>
          <a:noFill/>
        </p:spPr>
        <p:txBody>
          <a:bodyPr wrap="square" lIns="0" tIns="0" rIns="0" bIns="0" rtlCol="0">
            <a:spAutoFit/>
          </a:bodyPr>
          <a:lstStyle/>
          <a:p>
            <a:r>
              <a:rPr lang="en-US" sz="2000" b="1" dirty="0" smtClean="0"/>
              <a:t>Traffic/Activity log L (</a:t>
            </a:r>
            <a:r>
              <a:rPr lang="en-US" sz="2000" b="1" dirty="0" err="1" smtClean="0"/>
              <a:t>s,t,w</a:t>
            </a:r>
            <a:r>
              <a:rPr lang="en-US" sz="2000" b="1" dirty="0" smtClean="0"/>
              <a:t>)</a:t>
            </a:r>
            <a:endParaRPr lang="en-US" sz="2000" b="1" dirty="0"/>
          </a:p>
        </p:txBody>
      </p:sp>
      <p:sp>
        <p:nvSpPr>
          <p:cNvPr id="41" name="Rounded Rectangle 40"/>
          <p:cNvSpPr/>
          <p:nvPr/>
        </p:nvSpPr>
        <p:spPr>
          <a:xfrm>
            <a:off x="7596336" y="1261611"/>
            <a:ext cx="1512168" cy="2964041"/>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(A,G,10)</a:t>
            </a:r>
          </a:p>
          <a:p>
            <a:pPr algn="ctr"/>
            <a:r>
              <a:rPr lang="en-US" dirty="0" smtClean="0"/>
              <a:t>(B,E,12)</a:t>
            </a:r>
          </a:p>
          <a:p>
            <a:pPr algn="ctr"/>
            <a:r>
              <a:rPr lang="en-US" dirty="0" smtClean="0"/>
              <a:t>(C,G,21)</a:t>
            </a:r>
          </a:p>
          <a:p>
            <a:pPr algn="ctr"/>
            <a:r>
              <a:rPr lang="en-US" dirty="0" smtClean="0"/>
              <a:t>(A,H,5)</a:t>
            </a:r>
          </a:p>
          <a:p>
            <a:pPr algn="ctr"/>
            <a:r>
              <a:rPr lang="is-IS" dirty="0" smtClean="0"/>
              <a:t>….</a:t>
            </a:r>
            <a:endParaRPr lang="en-US" dirty="0" smtClean="0"/>
          </a:p>
          <a:p>
            <a:pPr algn="ctr"/>
            <a:r>
              <a:rPr lang="is-IS" dirty="0"/>
              <a:t>…</a:t>
            </a:r>
            <a:r>
              <a:rPr lang="is-IS" dirty="0" smtClean="0"/>
              <a:t>.</a:t>
            </a:r>
            <a:endParaRPr lang="en-US" dirty="0" smtClean="0"/>
          </a:p>
          <a:p>
            <a:pPr algn="ctr"/>
            <a:r>
              <a:rPr lang="is-IS" dirty="0"/>
              <a:t>….</a:t>
            </a:r>
            <a:endParaRPr lang="en-US" dirty="0"/>
          </a:p>
          <a:p>
            <a:pPr algn="ctr"/>
            <a:endParaRPr lang="en-US" dirty="0"/>
          </a:p>
        </p:txBody>
      </p:sp>
      <p:sp>
        <p:nvSpPr>
          <p:cNvPr id="74" name="Oval 73"/>
          <p:cNvSpPr/>
          <p:nvPr/>
        </p:nvSpPr>
        <p:spPr>
          <a:xfrm>
            <a:off x="4427984" y="1633364"/>
            <a:ext cx="648072" cy="504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15264" y="2065412"/>
            <a:ext cx="144016" cy="10801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1178496" y="15299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B</a:t>
            </a:r>
            <a:endParaRPr lang="en-US" dirty="0"/>
          </a:p>
        </p:txBody>
      </p:sp>
      <p:sp>
        <p:nvSpPr>
          <p:cNvPr id="77" name="Oval 76"/>
          <p:cNvSpPr/>
          <p:nvPr/>
        </p:nvSpPr>
        <p:spPr>
          <a:xfrm>
            <a:off x="2880296" y="38667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D</a:t>
            </a:r>
            <a:endParaRPr lang="en-US" dirty="0"/>
          </a:p>
        </p:txBody>
      </p:sp>
      <p:sp>
        <p:nvSpPr>
          <p:cNvPr id="78" name="Oval 77"/>
          <p:cNvSpPr/>
          <p:nvPr/>
        </p:nvSpPr>
        <p:spPr>
          <a:xfrm>
            <a:off x="5494504" y="15553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F</a:t>
            </a:r>
            <a:endParaRPr lang="en-US" dirty="0"/>
          </a:p>
        </p:txBody>
      </p:sp>
      <p:sp>
        <p:nvSpPr>
          <p:cNvPr id="79" name="Oval 78"/>
          <p:cNvSpPr/>
          <p:nvPr/>
        </p:nvSpPr>
        <p:spPr>
          <a:xfrm>
            <a:off x="35496" y="25332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A</a:t>
            </a:r>
            <a:endParaRPr lang="en-US" dirty="0"/>
          </a:p>
        </p:txBody>
      </p:sp>
      <p:sp>
        <p:nvSpPr>
          <p:cNvPr id="80" name="Oval 79"/>
          <p:cNvSpPr/>
          <p:nvPr/>
        </p:nvSpPr>
        <p:spPr>
          <a:xfrm>
            <a:off x="4275304" y="38667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E</a:t>
            </a:r>
            <a:endParaRPr lang="en-US" dirty="0"/>
          </a:p>
        </p:txBody>
      </p:sp>
      <p:sp>
        <p:nvSpPr>
          <p:cNvPr id="81" name="Oval 80"/>
          <p:cNvSpPr/>
          <p:nvPr/>
        </p:nvSpPr>
        <p:spPr>
          <a:xfrm>
            <a:off x="1178496" y="38667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C</a:t>
            </a:r>
            <a:endParaRPr lang="en-US" dirty="0"/>
          </a:p>
        </p:txBody>
      </p:sp>
      <p:sp>
        <p:nvSpPr>
          <p:cNvPr id="82" name="Oval 81"/>
          <p:cNvSpPr/>
          <p:nvPr/>
        </p:nvSpPr>
        <p:spPr>
          <a:xfrm>
            <a:off x="6205704" y="33968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G</a:t>
            </a:r>
            <a:endParaRPr lang="en-US" dirty="0"/>
          </a:p>
        </p:txBody>
      </p:sp>
      <p:sp>
        <p:nvSpPr>
          <p:cNvPr id="83" name="Oval 82"/>
          <p:cNvSpPr/>
          <p:nvPr/>
        </p:nvSpPr>
        <p:spPr>
          <a:xfrm>
            <a:off x="6586704" y="2533298"/>
            <a:ext cx="406400" cy="406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H</a:t>
            </a:r>
            <a:endParaRPr lang="en-US" dirty="0"/>
          </a:p>
        </p:txBody>
      </p:sp>
      <p:cxnSp>
        <p:nvCxnSpPr>
          <p:cNvPr id="84" name="Straight Connector 83"/>
          <p:cNvCxnSpPr>
            <a:stCxn id="76" idx="6"/>
            <a:endCxn id="78" idx="2"/>
          </p:cNvCxnSpPr>
          <p:nvPr/>
        </p:nvCxnSpPr>
        <p:spPr>
          <a:xfrm>
            <a:off x="1584896" y="1733198"/>
            <a:ext cx="3909608" cy="25400"/>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p:cNvCxnSpPr>
            <a:stCxn id="76" idx="3"/>
            <a:endCxn id="79" idx="7"/>
          </p:cNvCxnSpPr>
          <p:nvPr/>
        </p:nvCxnSpPr>
        <p:spPr>
          <a:xfrm flipH="1">
            <a:off x="382380" y="1876882"/>
            <a:ext cx="855632" cy="715932"/>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p:cNvCxnSpPr>
            <a:stCxn id="81" idx="1"/>
            <a:endCxn id="79" idx="5"/>
          </p:cNvCxnSpPr>
          <p:nvPr/>
        </p:nvCxnSpPr>
        <p:spPr>
          <a:xfrm flipH="1" flipV="1">
            <a:off x="382380" y="2880182"/>
            <a:ext cx="855632" cy="1046132"/>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p:cNvCxnSpPr>
            <a:stCxn id="77" idx="2"/>
            <a:endCxn id="81" idx="6"/>
          </p:cNvCxnSpPr>
          <p:nvPr/>
        </p:nvCxnSpPr>
        <p:spPr>
          <a:xfrm flipH="1">
            <a:off x="1584896" y="4069998"/>
            <a:ext cx="1295400" cy="0"/>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p:cNvCxnSpPr>
            <a:stCxn id="80" idx="6"/>
            <a:endCxn id="82" idx="3"/>
          </p:cNvCxnSpPr>
          <p:nvPr/>
        </p:nvCxnSpPr>
        <p:spPr>
          <a:xfrm flipV="1">
            <a:off x="4681704" y="3743782"/>
            <a:ext cx="1583516" cy="326216"/>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p:cNvCxnSpPr>
            <a:stCxn id="82" idx="7"/>
            <a:endCxn id="83" idx="4"/>
          </p:cNvCxnSpPr>
          <p:nvPr/>
        </p:nvCxnSpPr>
        <p:spPr>
          <a:xfrm flipV="1">
            <a:off x="6552588" y="2939698"/>
            <a:ext cx="237316" cy="516716"/>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p:cNvCxnSpPr>
            <a:stCxn id="83" idx="1"/>
            <a:endCxn id="78" idx="5"/>
          </p:cNvCxnSpPr>
          <p:nvPr/>
        </p:nvCxnSpPr>
        <p:spPr>
          <a:xfrm flipH="1" flipV="1">
            <a:off x="5841388" y="1902282"/>
            <a:ext cx="804832" cy="690532"/>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90"/>
          <p:cNvCxnSpPr>
            <a:stCxn id="82" idx="1"/>
            <a:endCxn id="78" idx="4"/>
          </p:cNvCxnSpPr>
          <p:nvPr/>
        </p:nvCxnSpPr>
        <p:spPr>
          <a:xfrm flipH="1" flipV="1">
            <a:off x="5697704" y="1961798"/>
            <a:ext cx="567516" cy="1494616"/>
          </a:xfrm>
          <a:prstGeom prst="line">
            <a:avLst/>
          </a:prstGeom>
        </p:spPr>
        <p:style>
          <a:lnRef idx="2">
            <a:schemeClr val="dk1"/>
          </a:lnRef>
          <a:fillRef idx="0">
            <a:schemeClr val="dk1"/>
          </a:fillRef>
          <a:effectRef idx="1">
            <a:schemeClr val="dk1"/>
          </a:effectRef>
          <a:fontRef idx="minor">
            <a:schemeClr val="tx1"/>
          </a:fontRef>
        </p:style>
      </p:cxnSp>
      <p:cxnSp>
        <p:nvCxnSpPr>
          <p:cNvPr id="92" name="Straight Connector 91"/>
          <p:cNvCxnSpPr>
            <a:stCxn id="81" idx="0"/>
            <a:endCxn id="76" idx="4"/>
          </p:cNvCxnSpPr>
          <p:nvPr/>
        </p:nvCxnSpPr>
        <p:spPr>
          <a:xfrm flipV="1">
            <a:off x="1381696" y="1936398"/>
            <a:ext cx="0" cy="1930400"/>
          </a:xfrm>
          <a:prstGeom prst="line">
            <a:avLst/>
          </a:prstGeom>
        </p:spPr>
        <p:style>
          <a:lnRef idx="2">
            <a:schemeClr val="dk1"/>
          </a:lnRef>
          <a:fillRef idx="0">
            <a:schemeClr val="dk1"/>
          </a:fillRef>
          <a:effectRef idx="1">
            <a:schemeClr val="dk1"/>
          </a:effectRef>
          <a:fontRef idx="minor">
            <a:schemeClr val="tx1"/>
          </a:fontRef>
        </p:style>
      </p:cxnSp>
      <p:cxnSp>
        <p:nvCxnSpPr>
          <p:cNvPr id="93" name="Straight Connector 92"/>
          <p:cNvCxnSpPr>
            <a:stCxn id="80" idx="0"/>
            <a:endCxn id="78" idx="3"/>
          </p:cNvCxnSpPr>
          <p:nvPr/>
        </p:nvCxnSpPr>
        <p:spPr>
          <a:xfrm flipV="1">
            <a:off x="4478504" y="1902282"/>
            <a:ext cx="1075516" cy="1964516"/>
          </a:xfrm>
          <a:prstGeom prst="line">
            <a:avLst/>
          </a:prstGeom>
        </p:spPr>
        <p:style>
          <a:lnRef idx="2">
            <a:schemeClr val="dk1"/>
          </a:lnRef>
          <a:fillRef idx="0">
            <a:schemeClr val="dk1"/>
          </a:fillRef>
          <a:effectRef idx="1">
            <a:schemeClr val="dk1"/>
          </a:effectRef>
          <a:fontRef idx="minor">
            <a:schemeClr val="tx1"/>
          </a:fontRef>
        </p:style>
      </p:cxnSp>
      <p:cxnSp>
        <p:nvCxnSpPr>
          <p:cNvPr id="94" name="Straight Connector 93"/>
          <p:cNvCxnSpPr>
            <a:stCxn id="77" idx="1"/>
            <a:endCxn id="76" idx="5"/>
          </p:cNvCxnSpPr>
          <p:nvPr/>
        </p:nvCxnSpPr>
        <p:spPr>
          <a:xfrm flipH="1" flipV="1">
            <a:off x="1525380" y="1876882"/>
            <a:ext cx="1414432" cy="2049432"/>
          </a:xfrm>
          <a:prstGeom prst="line">
            <a:avLst/>
          </a:prstGeom>
        </p:spPr>
        <p:style>
          <a:lnRef idx="2">
            <a:schemeClr val="dk1"/>
          </a:lnRef>
          <a:fillRef idx="0">
            <a:schemeClr val="dk1"/>
          </a:fillRef>
          <a:effectRef idx="1">
            <a:schemeClr val="dk1"/>
          </a:effectRef>
          <a:fontRef idx="minor">
            <a:schemeClr val="tx1"/>
          </a:fontRef>
        </p:style>
      </p:cxnSp>
      <p:sp>
        <p:nvSpPr>
          <p:cNvPr id="95" name="TextBox 94"/>
          <p:cNvSpPr txBox="1"/>
          <p:nvPr/>
        </p:nvSpPr>
        <p:spPr>
          <a:xfrm>
            <a:off x="382380" y="1936398"/>
            <a:ext cx="377016" cy="369332"/>
          </a:xfrm>
          <a:prstGeom prst="rect">
            <a:avLst/>
          </a:prstGeom>
          <a:noFill/>
        </p:spPr>
        <p:txBody>
          <a:bodyPr wrap="square" rtlCol="0">
            <a:spAutoFit/>
          </a:bodyPr>
          <a:lstStyle/>
          <a:p>
            <a:r>
              <a:rPr lang="en-US" dirty="0"/>
              <a:t>1</a:t>
            </a:r>
          </a:p>
        </p:txBody>
      </p:sp>
      <p:sp>
        <p:nvSpPr>
          <p:cNvPr id="96" name="TextBox 95"/>
          <p:cNvSpPr txBox="1"/>
          <p:nvPr/>
        </p:nvSpPr>
        <p:spPr>
          <a:xfrm>
            <a:off x="3481180" y="1345332"/>
            <a:ext cx="377016" cy="369332"/>
          </a:xfrm>
          <a:prstGeom prst="rect">
            <a:avLst/>
          </a:prstGeom>
          <a:noFill/>
        </p:spPr>
        <p:txBody>
          <a:bodyPr wrap="square" rtlCol="0">
            <a:spAutoFit/>
          </a:bodyPr>
          <a:lstStyle/>
          <a:p>
            <a:r>
              <a:rPr lang="en-US" dirty="0" smtClean="0"/>
              <a:t>8</a:t>
            </a:r>
            <a:endParaRPr lang="en-US" dirty="0"/>
          </a:p>
        </p:txBody>
      </p:sp>
      <p:sp>
        <p:nvSpPr>
          <p:cNvPr id="97" name="TextBox 96"/>
          <p:cNvSpPr txBox="1"/>
          <p:nvPr/>
        </p:nvSpPr>
        <p:spPr>
          <a:xfrm>
            <a:off x="2338180" y="2533298"/>
            <a:ext cx="377016" cy="369332"/>
          </a:xfrm>
          <a:prstGeom prst="rect">
            <a:avLst/>
          </a:prstGeom>
          <a:noFill/>
        </p:spPr>
        <p:txBody>
          <a:bodyPr wrap="square" rtlCol="0">
            <a:spAutoFit/>
          </a:bodyPr>
          <a:lstStyle/>
          <a:p>
            <a:r>
              <a:rPr lang="en-US" dirty="0" smtClean="0"/>
              <a:t>4</a:t>
            </a:r>
            <a:endParaRPr lang="en-US" dirty="0"/>
          </a:p>
        </p:txBody>
      </p:sp>
      <p:sp>
        <p:nvSpPr>
          <p:cNvPr id="98" name="TextBox 97"/>
          <p:cNvSpPr txBox="1"/>
          <p:nvPr/>
        </p:nvSpPr>
        <p:spPr>
          <a:xfrm>
            <a:off x="2149672" y="4088532"/>
            <a:ext cx="377016" cy="369332"/>
          </a:xfrm>
          <a:prstGeom prst="rect">
            <a:avLst/>
          </a:prstGeom>
          <a:noFill/>
        </p:spPr>
        <p:txBody>
          <a:bodyPr wrap="square" rtlCol="0">
            <a:spAutoFit/>
          </a:bodyPr>
          <a:lstStyle/>
          <a:p>
            <a:r>
              <a:rPr lang="en-US" dirty="0" smtClean="0"/>
              <a:t>2</a:t>
            </a:r>
            <a:endParaRPr lang="en-US" dirty="0"/>
          </a:p>
        </p:txBody>
      </p:sp>
      <p:sp>
        <p:nvSpPr>
          <p:cNvPr id="99" name="TextBox 98"/>
          <p:cNvSpPr txBox="1"/>
          <p:nvPr/>
        </p:nvSpPr>
        <p:spPr>
          <a:xfrm>
            <a:off x="458580" y="3271748"/>
            <a:ext cx="377016" cy="369332"/>
          </a:xfrm>
          <a:prstGeom prst="rect">
            <a:avLst/>
          </a:prstGeom>
          <a:noFill/>
        </p:spPr>
        <p:txBody>
          <a:bodyPr wrap="square" rtlCol="0">
            <a:spAutoFit/>
          </a:bodyPr>
          <a:lstStyle/>
          <a:p>
            <a:r>
              <a:rPr lang="en-US" dirty="0"/>
              <a:t>3</a:t>
            </a:r>
          </a:p>
        </p:txBody>
      </p:sp>
      <p:sp>
        <p:nvSpPr>
          <p:cNvPr id="100" name="TextBox 99"/>
          <p:cNvSpPr txBox="1"/>
          <p:nvPr/>
        </p:nvSpPr>
        <p:spPr>
          <a:xfrm>
            <a:off x="989988" y="2755032"/>
            <a:ext cx="377016" cy="369332"/>
          </a:xfrm>
          <a:prstGeom prst="rect">
            <a:avLst/>
          </a:prstGeom>
          <a:noFill/>
        </p:spPr>
        <p:txBody>
          <a:bodyPr wrap="square" rtlCol="0">
            <a:spAutoFit/>
          </a:bodyPr>
          <a:lstStyle/>
          <a:p>
            <a:r>
              <a:rPr lang="en-US" dirty="0"/>
              <a:t>3</a:t>
            </a:r>
          </a:p>
        </p:txBody>
      </p:sp>
      <p:sp>
        <p:nvSpPr>
          <p:cNvPr id="101" name="TextBox 100"/>
          <p:cNvSpPr txBox="1"/>
          <p:nvPr/>
        </p:nvSpPr>
        <p:spPr>
          <a:xfrm>
            <a:off x="4556696" y="2797116"/>
            <a:ext cx="377016" cy="369332"/>
          </a:xfrm>
          <a:prstGeom prst="rect">
            <a:avLst/>
          </a:prstGeom>
          <a:noFill/>
        </p:spPr>
        <p:txBody>
          <a:bodyPr wrap="square" rtlCol="0">
            <a:spAutoFit/>
          </a:bodyPr>
          <a:lstStyle/>
          <a:p>
            <a:r>
              <a:rPr lang="en-US" dirty="0"/>
              <a:t>4</a:t>
            </a:r>
          </a:p>
        </p:txBody>
      </p:sp>
      <p:sp>
        <p:nvSpPr>
          <p:cNvPr id="102" name="TextBox 101"/>
          <p:cNvSpPr txBox="1"/>
          <p:nvPr/>
        </p:nvSpPr>
        <p:spPr>
          <a:xfrm>
            <a:off x="5253204" y="3866798"/>
            <a:ext cx="377016" cy="369332"/>
          </a:xfrm>
          <a:prstGeom prst="rect">
            <a:avLst/>
          </a:prstGeom>
          <a:noFill/>
        </p:spPr>
        <p:txBody>
          <a:bodyPr wrap="square" rtlCol="0">
            <a:spAutoFit/>
          </a:bodyPr>
          <a:lstStyle/>
          <a:p>
            <a:r>
              <a:rPr lang="en-US" dirty="0" smtClean="0"/>
              <a:t>3</a:t>
            </a:r>
            <a:endParaRPr lang="en-US" dirty="0"/>
          </a:p>
        </p:txBody>
      </p:sp>
      <p:sp>
        <p:nvSpPr>
          <p:cNvPr id="103" name="TextBox 102"/>
          <p:cNvSpPr txBox="1"/>
          <p:nvPr/>
        </p:nvSpPr>
        <p:spPr>
          <a:xfrm>
            <a:off x="6667636" y="3124364"/>
            <a:ext cx="377016" cy="369332"/>
          </a:xfrm>
          <a:prstGeom prst="rect">
            <a:avLst/>
          </a:prstGeom>
          <a:noFill/>
        </p:spPr>
        <p:txBody>
          <a:bodyPr wrap="square" rtlCol="0">
            <a:spAutoFit/>
          </a:bodyPr>
          <a:lstStyle/>
          <a:p>
            <a:r>
              <a:rPr lang="en-US" dirty="0" smtClean="0"/>
              <a:t>1</a:t>
            </a:r>
            <a:endParaRPr lang="en-US" dirty="0"/>
          </a:p>
        </p:txBody>
      </p:sp>
      <p:sp>
        <p:nvSpPr>
          <p:cNvPr id="104" name="TextBox 103"/>
          <p:cNvSpPr txBox="1"/>
          <p:nvPr/>
        </p:nvSpPr>
        <p:spPr>
          <a:xfrm>
            <a:off x="6017196" y="2528496"/>
            <a:ext cx="377016" cy="369332"/>
          </a:xfrm>
          <a:prstGeom prst="rect">
            <a:avLst/>
          </a:prstGeom>
          <a:noFill/>
        </p:spPr>
        <p:txBody>
          <a:bodyPr wrap="square" rtlCol="0">
            <a:spAutoFit/>
          </a:bodyPr>
          <a:lstStyle/>
          <a:p>
            <a:r>
              <a:rPr lang="en-US" dirty="0" smtClean="0"/>
              <a:t>3</a:t>
            </a:r>
            <a:endParaRPr lang="en-US" dirty="0"/>
          </a:p>
        </p:txBody>
      </p:sp>
      <p:sp>
        <p:nvSpPr>
          <p:cNvPr id="105" name="TextBox 104"/>
          <p:cNvSpPr txBox="1"/>
          <p:nvPr/>
        </p:nvSpPr>
        <p:spPr>
          <a:xfrm>
            <a:off x="6358104" y="1936398"/>
            <a:ext cx="377016" cy="369332"/>
          </a:xfrm>
          <a:prstGeom prst="rect">
            <a:avLst/>
          </a:prstGeom>
          <a:noFill/>
        </p:spPr>
        <p:txBody>
          <a:bodyPr wrap="square" rtlCol="0">
            <a:spAutoFit/>
          </a:bodyPr>
          <a:lstStyle/>
          <a:p>
            <a:r>
              <a:rPr lang="en-US" dirty="0" smtClean="0"/>
              <a:t>2</a:t>
            </a:r>
            <a:endParaRPr lang="en-US" dirty="0"/>
          </a:p>
        </p:txBody>
      </p:sp>
    </p:spTree>
    <p:extLst>
      <p:ext uri="{BB962C8B-B14F-4D97-AF65-F5344CB8AC3E}">
        <p14:creationId xmlns:p14="http://schemas.microsoft.com/office/powerpoint/2010/main" val="4736566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BackboneDiscovery</a:t>
            </a:r>
            <a:r>
              <a:rPr lang="en-US" dirty="0" smtClean="0"/>
              <a:t> Problem</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t>Given a weighted network </a:t>
            </a:r>
            <a:r>
              <a:rPr lang="en-US" i="1" dirty="0" smtClean="0"/>
              <a:t>G(V,E)</a:t>
            </a:r>
          </a:p>
          <a:p>
            <a:pPr marL="342900" indent="-342900">
              <a:buFont typeface="Arial"/>
              <a:buChar char="•"/>
            </a:pPr>
            <a:r>
              <a:rPr lang="en-US" dirty="0" smtClean="0"/>
              <a:t>A traffic log </a:t>
            </a:r>
            <a:r>
              <a:rPr lang="en-US" i="1" dirty="0" smtClean="0"/>
              <a:t>L = {(</a:t>
            </a:r>
            <a:r>
              <a:rPr lang="en-US" i="1" dirty="0" err="1" smtClean="0"/>
              <a:t>s</a:t>
            </a:r>
            <a:r>
              <a:rPr lang="en-US" i="1" baseline="-25000" dirty="0" err="1" smtClean="0"/>
              <a:t>i</a:t>
            </a:r>
            <a:r>
              <a:rPr lang="en-US" i="1" dirty="0" err="1" smtClean="0"/>
              <a:t>,t</a:t>
            </a:r>
            <a:r>
              <a:rPr lang="en-US" i="1" baseline="-25000" dirty="0" err="1" smtClean="0"/>
              <a:t>i</a:t>
            </a:r>
            <a:r>
              <a:rPr lang="en-US" i="1" dirty="0" err="1" smtClean="0"/>
              <a:t>,w</a:t>
            </a:r>
            <a:r>
              <a:rPr lang="en-US" i="1" baseline="-25000" dirty="0" err="1" smtClean="0"/>
              <a:t>i</a:t>
            </a:r>
            <a:r>
              <a:rPr lang="en-US" i="1" dirty="0" smtClean="0"/>
              <a:t>)}, |L| = k</a:t>
            </a:r>
          </a:p>
          <a:p>
            <a:pPr marL="342900" indent="-342900">
              <a:buFont typeface="Arial"/>
              <a:buChar char="•"/>
            </a:pPr>
            <a:r>
              <a:rPr lang="en-US" dirty="0" smtClean="0"/>
              <a:t>A budget </a:t>
            </a:r>
            <a:r>
              <a:rPr lang="en-US" i="1" dirty="0" smtClean="0"/>
              <a:t>B</a:t>
            </a:r>
          </a:p>
          <a:p>
            <a:pPr marL="342900" indent="-342900">
              <a:buFont typeface="Arial"/>
              <a:buChar char="•"/>
            </a:pPr>
            <a:r>
              <a:rPr lang="en-US" dirty="0" smtClean="0"/>
              <a:t>Find a set of edges </a:t>
            </a:r>
            <a:r>
              <a:rPr lang="en-US" i="1" dirty="0" smtClean="0"/>
              <a:t>R</a:t>
            </a:r>
            <a:r>
              <a:rPr lang="en-US" dirty="0" smtClean="0"/>
              <a:t> of total cost </a:t>
            </a:r>
            <a:r>
              <a:rPr lang="en-US" i="1" dirty="0" smtClean="0"/>
              <a:t>B</a:t>
            </a:r>
            <a:r>
              <a:rPr lang="en-US" dirty="0" smtClean="0"/>
              <a:t> that minimizes the stretch factor </a:t>
            </a:r>
            <a:r>
              <a:rPr lang="en-US" i="1" dirty="0" smtClean="0"/>
              <a:t>S(R)</a:t>
            </a:r>
          </a:p>
          <a:p>
            <a:pPr marL="342900" indent="-342900">
              <a:buFont typeface="Arial"/>
              <a:buChar char="•"/>
            </a:pPr>
            <a:r>
              <a:rPr lang="en-US" dirty="0" smtClean="0"/>
              <a:t>Output: Backbone of the network </a:t>
            </a:r>
            <a:r>
              <a:rPr lang="en-US" i="1" dirty="0" smtClean="0"/>
              <a:t>G(V,R)</a:t>
            </a:r>
            <a:endParaRPr lang="en-US" i="1"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12</a:t>
            </a:fld>
            <a:endParaRPr lang="fi-FI"/>
          </a:p>
        </p:txBody>
      </p:sp>
    </p:spTree>
    <p:extLst>
      <p:ext uri="{BB962C8B-B14F-4D97-AF65-F5344CB8AC3E}">
        <p14:creationId xmlns:p14="http://schemas.microsoft.com/office/powerpoint/2010/main" val="23899548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err="1" smtClean="0"/>
              <a:t>BackboneDiscovery</a:t>
            </a:r>
            <a:r>
              <a:rPr lang="en-US" sz="3200" dirty="0" smtClean="0"/>
              <a:t> problem is NP-hard</a:t>
            </a:r>
            <a:endParaRPr lang="en-US" sz="3200" dirty="0"/>
          </a:p>
        </p:txBody>
      </p:sp>
      <p:sp>
        <p:nvSpPr>
          <p:cNvPr id="3" name="Content Placeholder 2"/>
          <p:cNvSpPr>
            <a:spLocks noGrp="1"/>
          </p:cNvSpPr>
          <p:nvPr>
            <p:ph sz="quarter" idx="14"/>
          </p:nvPr>
        </p:nvSpPr>
        <p:spPr/>
        <p:txBody>
          <a:bodyPr/>
          <a:lstStyle/>
          <a:p>
            <a:endParaRPr lang="en-US" dirty="0" smtClean="0"/>
          </a:p>
          <a:p>
            <a:r>
              <a:rPr lang="en-US" dirty="0" smtClean="0"/>
              <a:t>Proof: Reduction from the SET COVER problem.</a:t>
            </a:r>
            <a:endParaRPr lang="en-US"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13</a:t>
            </a:fld>
            <a:endParaRPr lang="fi-FI"/>
          </a:p>
        </p:txBody>
      </p:sp>
    </p:spTree>
    <p:extLst>
      <p:ext uri="{BB962C8B-B14F-4D97-AF65-F5344CB8AC3E}">
        <p14:creationId xmlns:p14="http://schemas.microsoft.com/office/powerpoint/2010/main" val="6732979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Objective function - Stretch factor</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t>Intuition 1: How longer are the shortest paths using the backbone edges </a:t>
            </a:r>
            <a:r>
              <a:rPr lang="en-US" i="1" dirty="0" smtClean="0"/>
              <a:t>R instead of E</a:t>
            </a:r>
          </a:p>
          <a:p>
            <a:pPr marL="342900" indent="-342900">
              <a:buFont typeface="Arial"/>
              <a:buChar char="•"/>
            </a:pPr>
            <a:r>
              <a:rPr lang="en-US" dirty="0" smtClean="0"/>
              <a:t>Intuition 2: Capture both shortest paths </a:t>
            </a:r>
            <a:r>
              <a:rPr lang="en-US" i="1" dirty="0" smtClean="0"/>
              <a:t>and</a:t>
            </a:r>
            <a:r>
              <a:rPr lang="en-US" dirty="0" smtClean="0"/>
              <a:t> activity</a:t>
            </a:r>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14</a:t>
            </a:fld>
            <a:endParaRPr lang="fi-FI"/>
          </a:p>
        </p:txBody>
      </p:sp>
    </p:spTree>
    <p:extLst>
      <p:ext uri="{BB962C8B-B14F-4D97-AF65-F5344CB8AC3E}">
        <p14:creationId xmlns:p14="http://schemas.microsoft.com/office/powerpoint/2010/main" val="10677952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Stretch factor</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t>Defined as harmonic mean, to account for missing edges</a:t>
            </a:r>
          </a:p>
          <a:p>
            <a:pPr marL="342900" indent="-342900">
              <a:buFont typeface="Arial"/>
              <a:buChar char="•"/>
            </a:pPr>
            <a:r>
              <a:rPr lang="en-US" dirty="0" smtClean="0"/>
              <a:t>For </a:t>
            </a:r>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dirty="0"/>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15</a:t>
            </a:fld>
            <a:endParaRPr lang="fi-FI"/>
          </a:p>
        </p:txBody>
      </p:sp>
      <p:pic>
        <p:nvPicPr>
          <p:cNvPr id="6" name="Picture 5"/>
          <p:cNvPicPr>
            <a:picLocks noChangeAspect="1"/>
          </p:cNvPicPr>
          <p:nvPr/>
        </p:nvPicPr>
        <p:blipFill>
          <a:blip r:embed="rId3"/>
          <a:stretch>
            <a:fillRect/>
          </a:stretch>
        </p:blipFill>
        <p:spPr>
          <a:xfrm>
            <a:off x="1339032" y="1657129"/>
            <a:ext cx="864096" cy="336275"/>
          </a:xfrm>
          <a:prstGeom prst="rect">
            <a:avLst/>
          </a:prstGeom>
        </p:spPr>
      </p:pic>
      <p:pic>
        <p:nvPicPr>
          <p:cNvPr id="9" name="Picture 8"/>
          <p:cNvPicPr>
            <a:picLocks noChangeAspect="1"/>
          </p:cNvPicPr>
          <p:nvPr/>
        </p:nvPicPr>
        <p:blipFill>
          <a:blip r:embed="rId4"/>
          <a:stretch>
            <a:fillRect/>
          </a:stretch>
        </p:blipFill>
        <p:spPr>
          <a:xfrm>
            <a:off x="1835696" y="2281436"/>
            <a:ext cx="5583157" cy="1280842"/>
          </a:xfrm>
          <a:prstGeom prst="rect">
            <a:avLst/>
          </a:prstGeom>
        </p:spPr>
      </p:pic>
      <p:pic>
        <p:nvPicPr>
          <p:cNvPr id="10" name="Picture 9"/>
          <p:cNvPicPr>
            <a:picLocks noChangeAspect="1"/>
          </p:cNvPicPr>
          <p:nvPr/>
        </p:nvPicPr>
        <p:blipFill>
          <a:blip r:embed="rId5"/>
          <a:stretch>
            <a:fillRect/>
          </a:stretch>
        </p:blipFill>
        <p:spPr>
          <a:xfrm>
            <a:off x="2278764" y="1663675"/>
            <a:ext cx="2866106" cy="329729"/>
          </a:xfrm>
          <a:prstGeom prst="rect">
            <a:avLst/>
          </a:prstGeom>
        </p:spPr>
      </p:pic>
    </p:spTree>
    <p:extLst>
      <p:ext uri="{BB962C8B-B14F-4D97-AF65-F5344CB8AC3E}">
        <p14:creationId xmlns:p14="http://schemas.microsoft.com/office/powerpoint/2010/main" val="27695864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Stretch factor</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t>Defined as harmonic mean, to account for missing edges</a:t>
            </a:r>
          </a:p>
          <a:p>
            <a:pPr marL="342900" indent="-342900">
              <a:buFont typeface="Arial"/>
              <a:buChar char="•"/>
            </a:pPr>
            <a:r>
              <a:rPr lang="en-US" dirty="0" smtClean="0"/>
              <a:t>For </a:t>
            </a:r>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dirty="0"/>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16</a:t>
            </a:fld>
            <a:endParaRPr lang="fi-FI"/>
          </a:p>
        </p:txBody>
      </p:sp>
      <p:pic>
        <p:nvPicPr>
          <p:cNvPr id="6" name="Picture 5"/>
          <p:cNvPicPr>
            <a:picLocks noChangeAspect="1"/>
          </p:cNvPicPr>
          <p:nvPr/>
        </p:nvPicPr>
        <p:blipFill>
          <a:blip r:embed="rId3"/>
          <a:stretch>
            <a:fillRect/>
          </a:stretch>
        </p:blipFill>
        <p:spPr>
          <a:xfrm>
            <a:off x="1339032" y="1657129"/>
            <a:ext cx="864096" cy="336275"/>
          </a:xfrm>
          <a:prstGeom prst="rect">
            <a:avLst/>
          </a:prstGeom>
        </p:spPr>
      </p:pic>
      <p:pic>
        <p:nvPicPr>
          <p:cNvPr id="9" name="Picture 8"/>
          <p:cNvPicPr>
            <a:picLocks noChangeAspect="1"/>
          </p:cNvPicPr>
          <p:nvPr/>
        </p:nvPicPr>
        <p:blipFill>
          <a:blip r:embed="rId4"/>
          <a:stretch>
            <a:fillRect/>
          </a:stretch>
        </p:blipFill>
        <p:spPr>
          <a:xfrm>
            <a:off x="1835696" y="2281436"/>
            <a:ext cx="5583157" cy="1280842"/>
          </a:xfrm>
          <a:prstGeom prst="rect">
            <a:avLst/>
          </a:prstGeom>
        </p:spPr>
      </p:pic>
      <p:pic>
        <p:nvPicPr>
          <p:cNvPr id="10" name="Picture 9"/>
          <p:cNvPicPr>
            <a:picLocks noChangeAspect="1"/>
          </p:cNvPicPr>
          <p:nvPr/>
        </p:nvPicPr>
        <p:blipFill>
          <a:blip r:embed="rId5"/>
          <a:stretch>
            <a:fillRect/>
          </a:stretch>
        </p:blipFill>
        <p:spPr>
          <a:xfrm>
            <a:off x="2278764" y="1663675"/>
            <a:ext cx="2866106" cy="329729"/>
          </a:xfrm>
          <a:prstGeom prst="rect">
            <a:avLst/>
          </a:prstGeom>
        </p:spPr>
      </p:pic>
      <p:sp>
        <p:nvSpPr>
          <p:cNvPr id="7" name="TextBox 6"/>
          <p:cNvSpPr txBox="1"/>
          <p:nvPr/>
        </p:nvSpPr>
        <p:spPr>
          <a:xfrm>
            <a:off x="6763320" y="4020075"/>
            <a:ext cx="1584176" cy="430887"/>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en-US" sz="1400" b="1" dirty="0" smtClean="0"/>
              <a:t>Shortest path    between </a:t>
            </a:r>
            <a:r>
              <a:rPr lang="en-US" sz="1400" b="1" i="1" dirty="0" err="1" smtClean="0"/>
              <a:t>s</a:t>
            </a:r>
            <a:r>
              <a:rPr lang="en-US" sz="1400" b="1" i="1" baseline="-25000" dirty="0" err="1" smtClean="0"/>
              <a:t>i</a:t>
            </a:r>
            <a:r>
              <a:rPr lang="en-US" sz="1400" b="1" i="1" dirty="0" err="1" smtClean="0"/>
              <a:t>,t</a:t>
            </a:r>
            <a:r>
              <a:rPr lang="en-US" sz="1400" b="1" i="1" baseline="-25000" dirty="0" err="1" smtClean="0"/>
              <a:t>i</a:t>
            </a:r>
            <a:endParaRPr lang="en-US" sz="1400" b="1" i="1" baseline="-25000" dirty="0"/>
          </a:p>
        </p:txBody>
      </p:sp>
      <p:cxnSp>
        <p:nvCxnSpPr>
          <p:cNvPr id="11" name="Straight Arrow Connector 10"/>
          <p:cNvCxnSpPr/>
          <p:nvPr/>
        </p:nvCxnSpPr>
        <p:spPr>
          <a:xfrm flipH="1" flipV="1">
            <a:off x="5940152" y="3361556"/>
            <a:ext cx="792088"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947931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Algorithm</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t>Greedy algorithm</a:t>
            </a:r>
          </a:p>
          <a:p>
            <a:pPr marL="342900" indent="-342900">
              <a:buFont typeface="Arial"/>
              <a:buChar char="•"/>
            </a:pPr>
            <a:r>
              <a:rPr lang="en-US" dirty="0" smtClean="0"/>
              <a:t>Idea: Capture both structural and functional information</a:t>
            </a:r>
          </a:p>
          <a:p>
            <a:pPr marL="342900" indent="-342900">
              <a:buFont typeface="Arial"/>
              <a:buChar char="•"/>
            </a:pPr>
            <a:r>
              <a:rPr lang="en-US" dirty="0" smtClean="0"/>
              <a:t>Functional</a:t>
            </a:r>
          </a:p>
          <a:p>
            <a:pPr marL="580500" lvl="1" indent="-342900"/>
            <a:r>
              <a:rPr lang="en-US" dirty="0" smtClean="0"/>
              <a:t>In each step, pick the (</a:t>
            </a:r>
            <a:r>
              <a:rPr lang="en-US" i="1" dirty="0" err="1"/>
              <a:t>s,t</a:t>
            </a:r>
            <a:r>
              <a:rPr lang="en-US" dirty="0"/>
              <a:t>) pair in the log, such that the stretch factor is </a:t>
            </a:r>
            <a:r>
              <a:rPr lang="en-US" dirty="0" smtClean="0"/>
              <a:t>minimized</a:t>
            </a:r>
          </a:p>
          <a:p>
            <a:pPr marL="342900" indent="-342900">
              <a:buFont typeface="Arial"/>
              <a:buChar char="•"/>
            </a:pPr>
            <a:r>
              <a:rPr lang="en-US" dirty="0" smtClean="0"/>
              <a:t>Structural: </a:t>
            </a:r>
          </a:p>
          <a:p>
            <a:pPr marL="580500" lvl="1" indent="-342900"/>
            <a:r>
              <a:rPr lang="en-US" dirty="0" smtClean="0"/>
              <a:t>Make sure that edges which occur in many shortest paths are preferred</a:t>
            </a:r>
          </a:p>
          <a:p>
            <a:pPr marL="580500" lvl="1" indent="-342900"/>
            <a:r>
              <a:rPr lang="en-US" dirty="0" smtClean="0"/>
              <a:t>Can be captured using edge </a:t>
            </a:r>
            <a:r>
              <a:rPr lang="en-US" dirty="0" err="1" smtClean="0"/>
              <a:t>betweenness</a:t>
            </a:r>
            <a:r>
              <a:rPr lang="en-US" dirty="0" smtClean="0"/>
              <a:t> centrality</a:t>
            </a:r>
            <a:endParaRPr lang="en-US"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17</a:t>
            </a:fld>
            <a:endParaRPr lang="fi-FI"/>
          </a:p>
        </p:txBody>
      </p:sp>
    </p:spTree>
    <p:extLst>
      <p:ext uri="{BB962C8B-B14F-4D97-AF65-F5344CB8AC3E}">
        <p14:creationId xmlns:p14="http://schemas.microsoft.com/office/powerpoint/2010/main" val="35018301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Algorithm runtime</a:t>
            </a:r>
            <a:endParaRPr lang="en-US"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18</a:t>
            </a:fld>
            <a:endParaRPr lang="fi-FI"/>
          </a:p>
        </p:txBody>
      </p:sp>
      <p:sp>
        <p:nvSpPr>
          <p:cNvPr id="12" name="Content Placeholder 2"/>
          <p:cNvSpPr>
            <a:spLocks noGrp="1"/>
          </p:cNvSpPr>
          <p:nvPr>
            <p:ph sz="quarter" idx="14"/>
          </p:nvPr>
        </p:nvSpPr>
        <p:spPr>
          <a:xfrm>
            <a:off x="468314" y="1261611"/>
            <a:ext cx="8207374" cy="1523881"/>
          </a:xfrm>
        </p:spPr>
        <p:txBody>
          <a:bodyPr/>
          <a:lstStyle/>
          <a:p>
            <a:pPr marL="342900" indent="-342900">
              <a:buFont typeface="Arial"/>
              <a:buChar char="•"/>
            </a:pPr>
            <a:r>
              <a:rPr lang="en-US" dirty="0" smtClean="0"/>
              <a:t>Requires k</a:t>
            </a:r>
            <a:r>
              <a:rPr lang="en-US" baseline="30000" dirty="0" smtClean="0"/>
              <a:t>2</a:t>
            </a:r>
            <a:r>
              <a:rPr lang="en-US" dirty="0" smtClean="0"/>
              <a:t> shortest path computations</a:t>
            </a:r>
            <a:endParaRPr lang="en-US" baseline="30000" dirty="0" smtClean="0"/>
          </a:p>
        </p:txBody>
      </p:sp>
      <p:pic>
        <p:nvPicPr>
          <p:cNvPr id="13" name="Picture 12"/>
          <p:cNvPicPr>
            <a:picLocks noChangeAspect="1"/>
          </p:cNvPicPr>
          <p:nvPr/>
        </p:nvPicPr>
        <p:blipFill>
          <a:blip r:embed="rId3"/>
          <a:stretch>
            <a:fillRect/>
          </a:stretch>
        </p:blipFill>
        <p:spPr>
          <a:xfrm>
            <a:off x="2411760" y="2065412"/>
            <a:ext cx="4837625" cy="652264"/>
          </a:xfrm>
          <a:prstGeom prst="rect">
            <a:avLst/>
          </a:prstGeom>
        </p:spPr>
      </p:pic>
    </p:spTree>
    <p:extLst>
      <p:ext uri="{BB962C8B-B14F-4D97-AF65-F5344CB8AC3E}">
        <p14:creationId xmlns:p14="http://schemas.microsoft.com/office/powerpoint/2010/main" val="31765175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Algorithm runtime</a:t>
            </a:r>
            <a:endParaRPr lang="en-US" dirty="0"/>
          </a:p>
        </p:txBody>
      </p:sp>
      <p:pic>
        <p:nvPicPr>
          <p:cNvPr id="6" name="Content Placeholder 5"/>
          <p:cNvPicPr>
            <a:picLocks noGrp="1" noChangeAspect="1"/>
          </p:cNvPicPr>
          <p:nvPr>
            <p:ph sz="quarter" idx="14"/>
          </p:nvPr>
        </p:nvPicPr>
        <p:blipFill>
          <a:blip r:embed="rId3"/>
          <a:srcRect t="-50837" b="-50837"/>
          <a:stretch>
            <a:fillRect/>
          </a:stretch>
        </p:blipFill>
        <p:spPr/>
      </p:pic>
      <p:sp>
        <p:nvSpPr>
          <p:cNvPr id="8" name="Rounded Rectangle 7"/>
          <p:cNvSpPr/>
          <p:nvPr/>
        </p:nvSpPr>
        <p:spPr>
          <a:xfrm>
            <a:off x="1547664" y="2713484"/>
            <a:ext cx="4320480" cy="432048"/>
          </a:xfrm>
          <a:prstGeom prst="roundRect">
            <a:avLst/>
          </a:prstGeom>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19</a:t>
            </a:fld>
            <a:endParaRPr lang="fi-FI"/>
          </a:p>
        </p:txBody>
      </p:sp>
      <p:sp>
        <p:nvSpPr>
          <p:cNvPr id="3" name="TextBox 2"/>
          <p:cNvSpPr txBox="1"/>
          <p:nvPr/>
        </p:nvSpPr>
        <p:spPr>
          <a:xfrm>
            <a:off x="6421944" y="2281436"/>
            <a:ext cx="1318408" cy="307777"/>
          </a:xfrm>
          <a:prstGeom prst="rect">
            <a:avLst/>
          </a:prstGeom>
          <a:noFill/>
          <a:ln>
            <a:solidFill>
              <a:schemeClr val="tx1"/>
            </a:solidFill>
          </a:ln>
        </p:spPr>
        <p:txBody>
          <a:bodyPr wrap="square" lIns="0" tIns="0" rIns="0" bIns="0" rtlCol="0">
            <a:spAutoFit/>
          </a:bodyPr>
          <a:lstStyle/>
          <a:p>
            <a:r>
              <a:rPr lang="en-US" sz="2000" b="1" dirty="0" smtClean="0"/>
              <a:t>Bottleneck</a:t>
            </a:r>
            <a:endParaRPr lang="en-US" sz="2000" b="1" dirty="0"/>
          </a:p>
        </p:txBody>
      </p:sp>
      <p:cxnSp>
        <p:nvCxnSpPr>
          <p:cNvPr id="9" name="Straight Arrow Connector 8"/>
          <p:cNvCxnSpPr>
            <a:stCxn id="3" idx="1"/>
          </p:cNvCxnSpPr>
          <p:nvPr/>
        </p:nvCxnSpPr>
        <p:spPr>
          <a:xfrm flipH="1">
            <a:off x="5868144" y="2435325"/>
            <a:ext cx="553800" cy="2781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137551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smtClean="0"/>
              <a:t>Problem</a:t>
            </a:r>
            <a:endParaRPr lang="fi-FI" dirty="0"/>
          </a:p>
        </p:txBody>
      </p:sp>
      <p:sp>
        <p:nvSpPr>
          <p:cNvPr id="40964" name="Text Placeholder 2"/>
          <p:cNvSpPr>
            <a:spLocks noGrp="1"/>
          </p:cNvSpPr>
          <p:nvPr>
            <p:ph sz="quarter" idx="14"/>
          </p:nvPr>
        </p:nvSpPr>
        <p:spPr/>
        <p:txBody>
          <a:bodyPr/>
          <a:lstStyle/>
          <a:p>
            <a:pPr marL="342900" indent="-342900">
              <a:buFont typeface="Arial"/>
              <a:buChar char="•"/>
            </a:pPr>
            <a:r>
              <a:rPr lang="fi-FI" dirty="0" err="1"/>
              <a:t>Simplifying</a:t>
            </a:r>
            <a:r>
              <a:rPr lang="fi-FI" dirty="0"/>
              <a:t> </a:t>
            </a:r>
            <a:r>
              <a:rPr lang="fi-FI" dirty="0" err="1" smtClean="0"/>
              <a:t>networks</a:t>
            </a:r>
            <a:endParaRPr lang="fi-FI" dirty="0" smtClean="0"/>
          </a:p>
          <a:p>
            <a:pPr marL="580500" lvl="1" indent="-342900"/>
            <a:r>
              <a:rPr lang="fi-FI" b="0" dirty="0" err="1" smtClean="0"/>
              <a:t>Identifying</a:t>
            </a:r>
            <a:r>
              <a:rPr lang="fi-FI" b="0" dirty="0" smtClean="0"/>
              <a:t> the </a:t>
            </a:r>
            <a:r>
              <a:rPr lang="fi-FI" b="0" dirty="0" err="1" smtClean="0"/>
              <a:t>backbone</a:t>
            </a:r>
            <a:r>
              <a:rPr lang="fi-FI" b="0" dirty="0" smtClean="0"/>
              <a:t> of </a:t>
            </a:r>
            <a:r>
              <a:rPr lang="fi-FI" b="0" dirty="0" err="1" smtClean="0"/>
              <a:t>networks</a:t>
            </a:r>
            <a:endParaRPr lang="fi-FI" b="0" dirty="0" smtClean="0"/>
          </a:p>
          <a:p>
            <a:pPr marL="580500" lvl="1" indent="-342900"/>
            <a:r>
              <a:rPr lang="fi-FI" dirty="0" err="1" smtClean="0"/>
              <a:t>Graph/network</a:t>
            </a:r>
            <a:r>
              <a:rPr lang="fi-FI" dirty="0" smtClean="0"/>
              <a:t> </a:t>
            </a:r>
            <a:r>
              <a:rPr lang="fi-FI" dirty="0" err="1" smtClean="0"/>
              <a:t>sparsification</a:t>
            </a:r>
            <a:endParaRPr lang="fi-FI" b="0" dirty="0" smtClean="0"/>
          </a:p>
        </p:txBody>
      </p:sp>
      <p:sp>
        <p:nvSpPr>
          <p:cNvPr id="3" name="Date Placeholder 2"/>
          <p:cNvSpPr>
            <a:spLocks noGrp="1"/>
          </p:cNvSpPr>
          <p:nvPr>
            <p:ph type="dt" sz="quarter" idx="15"/>
          </p:nvPr>
        </p:nvSpPr>
        <p:spPr/>
        <p:txBody>
          <a:bodyPr/>
          <a:lstStyle/>
          <a:p>
            <a:fld id="{ABD7A7B0-703F-44D0-AA31-2F61BC82D7F6}" type="datetime1">
              <a:rPr lang="fi-FI" smtClean="0"/>
              <a:pPr/>
              <a:t>4/16/16</a:t>
            </a:fld>
            <a:endParaRPr lang="fi-FI"/>
          </a:p>
        </p:txBody>
      </p:sp>
      <p:sp>
        <p:nvSpPr>
          <p:cNvPr id="5" name="Slide Number Placeholder 4"/>
          <p:cNvSpPr>
            <a:spLocks noGrp="1"/>
          </p:cNvSpPr>
          <p:nvPr>
            <p:ph type="sldNum" sz="quarter" idx="17"/>
          </p:nvPr>
        </p:nvSpPr>
        <p:spPr/>
        <p:txBody>
          <a:bodyPr/>
          <a:lstStyle/>
          <a:p>
            <a:fld id="{C762A262-73F1-9942-AAD6-914D3B8C29C9}" type="slidenum">
              <a:rPr lang="fi-FI" smtClean="0"/>
              <a:pPr/>
              <a:t>2</a:t>
            </a:fld>
            <a:endParaRPr lang="fi-FI"/>
          </a:p>
        </p:txBody>
      </p:sp>
    </p:spTree>
    <p:extLst>
      <p:ext uri="{BB962C8B-B14F-4D97-AF65-F5344CB8AC3E}">
        <p14:creationId xmlns:p14="http://schemas.microsoft.com/office/powerpoint/2010/main" val="2561754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Optimizations</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t>Optimization 1: Maintain a list of connected components and compute the shortest paths only if the current component is affected by the edge addition.</a:t>
            </a:r>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20</a:t>
            </a:fld>
            <a:endParaRPr lang="fi-FI"/>
          </a:p>
        </p:txBody>
      </p:sp>
    </p:spTree>
    <p:extLst>
      <p:ext uri="{BB962C8B-B14F-4D97-AF65-F5344CB8AC3E}">
        <p14:creationId xmlns:p14="http://schemas.microsoft.com/office/powerpoint/2010/main" val="22174286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Optimizations</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solidFill>
                  <a:srgbClr val="8C857B"/>
                </a:solidFill>
              </a:rPr>
              <a:t>Optimization 1: Maintain a list of connected components and compute the shortest paths only if the current component is affected by the edge addition.</a:t>
            </a:r>
          </a:p>
          <a:p>
            <a:pPr marL="342900" indent="-342900">
              <a:buFont typeface="Arial"/>
              <a:buChar char="•"/>
            </a:pPr>
            <a:r>
              <a:rPr lang="en-US" dirty="0" smtClean="0"/>
              <a:t>Optimization 2: Maintain an optimistic lower bound on the shortest path.</a:t>
            </a:r>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21</a:t>
            </a:fld>
            <a:endParaRPr lang="fi-FI"/>
          </a:p>
        </p:txBody>
      </p:sp>
      <p:sp>
        <p:nvSpPr>
          <p:cNvPr id="8" name="TextBox 7"/>
          <p:cNvSpPr txBox="1"/>
          <p:nvPr/>
        </p:nvSpPr>
        <p:spPr>
          <a:xfrm>
            <a:off x="3491880" y="4657700"/>
            <a:ext cx="4263409" cy="215444"/>
          </a:xfrm>
          <a:prstGeom prst="rect">
            <a:avLst/>
          </a:prstGeom>
          <a:noFill/>
        </p:spPr>
        <p:txBody>
          <a:bodyPr wrap="square" lIns="0" tIns="0" rIns="0" bIns="0" rtlCol="0">
            <a:spAutoFit/>
          </a:bodyPr>
          <a:lstStyle/>
          <a:p>
            <a:endParaRPr lang="en-US" sz="1400" b="1" dirty="0"/>
          </a:p>
        </p:txBody>
      </p:sp>
    </p:spTree>
    <p:extLst>
      <p:ext uri="{BB962C8B-B14F-4D97-AF65-F5344CB8AC3E}">
        <p14:creationId xmlns:p14="http://schemas.microsoft.com/office/powerpoint/2010/main" val="10835365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Optimizations</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solidFill>
                  <a:srgbClr val="8C857B"/>
                </a:solidFill>
              </a:rPr>
              <a:t>Optimization 1: Maintain a list of connected components and compute the shortest paths only if the current component is affected by the edge addition.</a:t>
            </a:r>
          </a:p>
          <a:p>
            <a:pPr marL="342900" indent="-342900">
              <a:buFont typeface="Arial"/>
              <a:buChar char="•"/>
            </a:pPr>
            <a:r>
              <a:rPr lang="en-US" dirty="0" smtClean="0">
                <a:solidFill>
                  <a:srgbClr val="8C857B"/>
                </a:solidFill>
              </a:rPr>
              <a:t>Optimization 2: Maintain an optimistic lower bound on the shortest path.</a:t>
            </a:r>
          </a:p>
          <a:p>
            <a:pPr marL="342900" indent="-342900">
              <a:buFont typeface="Arial"/>
              <a:buChar char="•"/>
            </a:pPr>
            <a:r>
              <a:rPr lang="en-US" dirty="0" smtClean="0"/>
              <a:t>Optimization 3: Use landmarks for approximating shortest paths.</a:t>
            </a:r>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22</a:t>
            </a:fld>
            <a:endParaRPr lang="fi-FI"/>
          </a:p>
        </p:txBody>
      </p:sp>
      <p:sp>
        <p:nvSpPr>
          <p:cNvPr id="8" name="TextBox 7"/>
          <p:cNvSpPr txBox="1"/>
          <p:nvPr/>
        </p:nvSpPr>
        <p:spPr>
          <a:xfrm>
            <a:off x="3491880" y="4657700"/>
            <a:ext cx="4263409" cy="215444"/>
          </a:xfrm>
          <a:prstGeom prst="rect">
            <a:avLst/>
          </a:prstGeom>
          <a:noFill/>
        </p:spPr>
        <p:txBody>
          <a:bodyPr wrap="square" lIns="0" tIns="0" rIns="0" bIns="0" rtlCol="0">
            <a:spAutoFit/>
          </a:bodyPr>
          <a:lstStyle/>
          <a:p>
            <a:endParaRPr lang="en-US" sz="1400" b="1" dirty="0"/>
          </a:p>
        </p:txBody>
      </p:sp>
    </p:spTree>
    <p:extLst>
      <p:ext uri="{BB962C8B-B14F-4D97-AF65-F5344CB8AC3E}">
        <p14:creationId xmlns:p14="http://schemas.microsoft.com/office/powerpoint/2010/main" val="38216573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Optimizations</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solidFill>
                  <a:schemeClr val="bg2"/>
                </a:solidFill>
              </a:rPr>
              <a:t>Optimization 1: Maintain a list of connected components and compute the shortest paths only if the current component is affected by the edge addition.</a:t>
            </a:r>
          </a:p>
          <a:p>
            <a:pPr marL="342900" indent="-342900">
              <a:buFont typeface="Arial"/>
              <a:buChar char="•"/>
            </a:pPr>
            <a:r>
              <a:rPr lang="en-US" dirty="0" smtClean="0">
                <a:solidFill>
                  <a:schemeClr val="bg2"/>
                </a:solidFill>
              </a:rPr>
              <a:t>Optimization 2: Maintain an optimistic lower bound on the shortest path.</a:t>
            </a:r>
          </a:p>
          <a:p>
            <a:pPr marL="342900" indent="-342900">
              <a:buFont typeface="Arial"/>
              <a:buChar char="•"/>
            </a:pPr>
            <a:r>
              <a:rPr lang="en-US" dirty="0" smtClean="0">
                <a:solidFill>
                  <a:schemeClr val="bg2"/>
                </a:solidFill>
              </a:rPr>
              <a:t>Optimization 3: Use landmarks for approximating shortest paths.</a:t>
            </a:r>
          </a:p>
          <a:p>
            <a:pPr marL="342900" indent="-342900">
              <a:buFont typeface="Arial"/>
              <a:buChar char="•"/>
            </a:pPr>
            <a:r>
              <a:rPr lang="en-US" dirty="0" smtClean="0"/>
              <a:t>Using the optimizations, we get down the running time to:</a:t>
            </a:r>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23</a:t>
            </a:fld>
            <a:endParaRPr lang="fi-FI"/>
          </a:p>
        </p:txBody>
      </p:sp>
      <p:pic>
        <p:nvPicPr>
          <p:cNvPr id="7" name="Picture 6"/>
          <p:cNvPicPr>
            <a:picLocks noChangeAspect="1"/>
          </p:cNvPicPr>
          <p:nvPr/>
        </p:nvPicPr>
        <p:blipFill>
          <a:blip r:embed="rId3"/>
          <a:stretch>
            <a:fillRect/>
          </a:stretch>
        </p:blipFill>
        <p:spPr>
          <a:xfrm>
            <a:off x="2699792" y="4153644"/>
            <a:ext cx="4335417" cy="520250"/>
          </a:xfrm>
          <a:prstGeom prst="rect">
            <a:avLst/>
          </a:prstGeom>
        </p:spPr>
      </p:pic>
      <p:sp>
        <p:nvSpPr>
          <p:cNvPr id="8" name="TextBox 7"/>
          <p:cNvSpPr txBox="1"/>
          <p:nvPr/>
        </p:nvSpPr>
        <p:spPr>
          <a:xfrm>
            <a:off x="3491880" y="4657700"/>
            <a:ext cx="4263409" cy="215444"/>
          </a:xfrm>
          <a:prstGeom prst="rect">
            <a:avLst/>
          </a:prstGeom>
          <a:noFill/>
        </p:spPr>
        <p:txBody>
          <a:bodyPr wrap="square" lIns="0" tIns="0" rIns="0" bIns="0" rtlCol="0">
            <a:spAutoFit/>
          </a:bodyPr>
          <a:lstStyle/>
          <a:p>
            <a:endParaRPr lang="en-US" sz="1400" b="1" dirty="0"/>
          </a:p>
        </p:txBody>
      </p:sp>
    </p:spTree>
    <p:extLst>
      <p:ext uri="{BB962C8B-B14F-4D97-AF65-F5344CB8AC3E}">
        <p14:creationId xmlns:p14="http://schemas.microsoft.com/office/powerpoint/2010/main" val="5472381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Experiments</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dirty="0" smtClean="0"/>
              <a:t>Performance comparison with a baseline</a:t>
            </a:r>
          </a:p>
          <a:p>
            <a:pPr marL="342900" indent="-342900">
              <a:buFont typeface="Arial"/>
              <a:buChar char="•"/>
            </a:pPr>
            <a:r>
              <a:rPr lang="en-US" dirty="0" smtClean="0"/>
              <a:t>Speed up achieved by the optimizations</a:t>
            </a:r>
          </a:p>
          <a:p>
            <a:pPr marL="342900" indent="-342900">
              <a:buFont typeface="Arial"/>
              <a:buChar char="•"/>
            </a:pPr>
            <a:r>
              <a:rPr lang="en-US" dirty="0" smtClean="0"/>
              <a:t>Skipped</a:t>
            </a:r>
          </a:p>
          <a:p>
            <a:pPr marL="580500" lvl="1" indent="-342900"/>
            <a:r>
              <a:rPr lang="en-US" dirty="0" smtClean="0"/>
              <a:t>Stretch factor behavior</a:t>
            </a:r>
          </a:p>
          <a:p>
            <a:pPr marL="580500" lvl="1" indent="-342900"/>
            <a:r>
              <a:rPr lang="en-US" dirty="0" smtClean="0"/>
              <a:t>Comparison with related work</a:t>
            </a:r>
          </a:p>
          <a:p>
            <a:pPr marL="342900" indent="-342900">
              <a:buFont typeface="Arial"/>
              <a:buChar char="•"/>
            </a:pPr>
            <a:endParaRPr lang="en-US"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24</a:t>
            </a:fld>
            <a:endParaRPr lang="fi-FI"/>
          </a:p>
        </p:txBody>
      </p:sp>
    </p:spTree>
    <p:extLst>
      <p:ext uri="{BB962C8B-B14F-4D97-AF65-F5344CB8AC3E}">
        <p14:creationId xmlns:p14="http://schemas.microsoft.com/office/powerpoint/2010/main" val="5153922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Experiments</a:t>
            </a:r>
            <a:endParaRPr lang="en-US" dirty="0"/>
          </a:p>
        </p:txBody>
      </p:sp>
      <p:pic>
        <p:nvPicPr>
          <p:cNvPr id="6" name="Content Placeholder 5"/>
          <p:cNvPicPr>
            <a:picLocks noGrp="1" noChangeAspect="1"/>
          </p:cNvPicPr>
          <p:nvPr>
            <p:ph sz="quarter" idx="14"/>
          </p:nvPr>
        </p:nvPicPr>
        <p:blipFill rotWithShape="1">
          <a:blip r:embed="rId3"/>
          <a:srcRect t="-1521" b="-2245"/>
          <a:stretch/>
        </p:blipFill>
        <p:spPr>
          <a:xfrm>
            <a:off x="469082" y="1417339"/>
            <a:ext cx="8207374" cy="2294587"/>
          </a:xfrm>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25</a:t>
            </a:fld>
            <a:endParaRPr lang="fi-FI"/>
          </a:p>
        </p:txBody>
      </p:sp>
    </p:spTree>
    <p:extLst>
      <p:ext uri="{BB962C8B-B14F-4D97-AF65-F5344CB8AC3E}">
        <p14:creationId xmlns:p14="http://schemas.microsoft.com/office/powerpoint/2010/main" val="14829654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Comparison to a baseline</a:t>
            </a:r>
            <a:endParaRPr lang="en-US" dirty="0"/>
          </a:p>
        </p:txBody>
      </p:sp>
      <p:pic>
        <p:nvPicPr>
          <p:cNvPr id="6" name="Content Placeholder 5"/>
          <p:cNvPicPr>
            <a:picLocks noGrp="1" noChangeAspect="1"/>
          </p:cNvPicPr>
          <p:nvPr>
            <p:ph sz="quarter" idx="14"/>
          </p:nvPr>
        </p:nvPicPr>
        <p:blipFill>
          <a:blip r:embed="rId3"/>
          <a:srcRect l="-13715" r="-13715"/>
          <a:stretch>
            <a:fillRect/>
          </a:stretch>
        </p:blipFill>
        <p:spPr>
          <a:xfrm>
            <a:off x="468313" y="1262063"/>
            <a:ext cx="8207375" cy="3335337"/>
          </a:xfrm>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26</a:t>
            </a:fld>
            <a:endParaRPr lang="fi-FI"/>
          </a:p>
        </p:txBody>
      </p:sp>
    </p:spTree>
    <p:extLst>
      <p:ext uri="{BB962C8B-B14F-4D97-AF65-F5344CB8AC3E}">
        <p14:creationId xmlns:p14="http://schemas.microsoft.com/office/powerpoint/2010/main" val="23184128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Comparison to a baseline</a:t>
            </a:r>
            <a:endParaRPr lang="en-US" dirty="0"/>
          </a:p>
        </p:txBody>
      </p:sp>
      <p:pic>
        <p:nvPicPr>
          <p:cNvPr id="6" name="Content Placeholder 5"/>
          <p:cNvPicPr>
            <a:picLocks noGrp="1" noChangeAspect="1"/>
          </p:cNvPicPr>
          <p:nvPr>
            <p:ph sz="quarter" idx="14"/>
          </p:nvPr>
        </p:nvPicPr>
        <p:blipFill rotWithShape="1">
          <a:blip r:embed="rId3"/>
          <a:srcRect l="-164" r="-164"/>
          <a:stretch/>
        </p:blipFill>
        <p:spPr>
          <a:xfrm>
            <a:off x="107504" y="1262063"/>
            <a:ext cx="6461760" cy="3335337"/>
          </a:xfrm>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27</a:t>
            </a:fld>
            <a:endParaRPr lang="fi-FI"/>
          </a:p>
        </p:txBody>
      </p:sp>
      <p:sp>
        <p:nvSpPr>
          <p:cNvPr id="3" name="TextBox 2"/>
          <p:cNvSpPr txBox="1"/>
          <p:nvPr/>
        </p:nvSpPr>
        <p:spPr>
          <a:xfrm>
            <a:off x="6732240" y="1129308"/>
            <a:ext cx="2160240" cy="3631764"/>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lIns="0" tIns="0" rIns="0" bIns="0" rtlCol="0">
            <a:spAutoFit/>
          </a:bodyPr>
          <a:lstStyle/>
          <a:p>
            <a:r>
              <a:rPr lang="en-US" sz="2000" b="1" dirty="0" smtClean="0">
                <a:solidFill>
                  <a:schemeClr val="tx1"/>
                </a:solidFill>
              </a:rPr>
              <a:t>Observations</a:t>
            </a:r>
          </a:p>
          <a:p>
            <a:endParaRPr lang="en-US" dirty="0">
              <a:solidFill>
                <a:schemeClr val="tx1"/>
              </a:solidFill>
            </a:endParaRPr>
          </a:p>
          <a:p>
            <a:pPr marL="342900" indent="-342900">
              <a:buAutoNum type="arabicPeriod"/>
            </a:pPr>
            <a:r>
              <a:rPr lang="en-US" dirty="0" smtClean="0">
                <a:solidFill>
                  <a:schemeClr val="tx1"/>
                </a:solidFill>
              </a:rPr>
              <a:t>At least 2-3x improvement over the baseline</a:t>
            </a:r>
          </a:p>
          <a:p>
            <a:pPr marL="342900" indent="-342900">
              <a:buFontTx/>
              <a:buAutoNum type="arabicPeriod"/>
            </a:pPr>
            <a:r>
              <a:rPr lang="en-US" dirty="0">
                <a:solidFill>
                  <a:schemeClr val="tx1"/>
                </a:solidFill>
              </a:rPr>
              <a:t>Stretch factor decreases rapidly with edge </a:t>
            </a:r>
            <a:r>
              <a:rPr lang="en-US" dirty="0" smtClean="0">
                <a:solidFill>
                  <a:schemeClr val="tx1"/>
                </a:solidFill>
              </a:rPr>
              <a:t>addition</a:t>
            </a:r>
            <a:endParaRPr lang="en-US" dirty="0">
              <a:solidFill>
                <a:schemeClr val="tx1"/>
              </a:solidFill>
            </a:endParaRPr>
          </a:p>
          <a:p>
            <a:pPr marL="342900" indent="-342900">
              <a:buFontTx/>
              <a:buAutoNum type="arabicPeriod"/>
            </a:pPr>
            <a:r>
              <a:rPr lang="en-US" dirty="0">
                <a:solidFill>
                  <a:schemeClr val="tx1"/>
                </a:solidFill>
              </a:rPr>
              <a:t>Only &lt;10% of the edges are sufficient</a:t>
            </a:r>
          </a:p>
          <a:p>
            <a:pPr marL="342900" indent="-342900">
              <a:buFontTx/>
              <a:buAutoNum type="arabicPeriod"/>
            </a:pPr>
            <a:endParaRPr lang="en-US" dirty="0">
              <a:solidFill>
                <a:schemeClr val="tx1"/>
              </a:solidFill>
            </a:endParaRPr>
          </a:p>
        </p:txBody>
      </p:sp>
    </p:spTree>
    <p:extLst>
      <p:ext uri="{BB962C8B-B14F-4D97-AF65-F5344CB8AC3E}">
        <p14:creationId xmlns:p14="http://schemas.microsoft.com/office/powerpoint/2010/main" val="34492040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Improvement in runtime</a:t>
            </a:r>
            <a:endParaRPr lang="en-US" dirty="0"/>
          </a:p>
        </p:txBody>
      </p:sp>
      <p:pic>
        <p:nvPicPr>
          <p:cNvPr id="6" name="Content Placeholder 5"/>
          <p:cNvPicPr>
            <a:picLocks noGrp="1" noChangeAspect="1"/>
          </p:cNvPicPr>
          <p:nvPr>
            <p:ph sz="quarter" idx="14"/>
          </p:nvPr>
        </p:nvPicPr>
        <p:blipFill rotWithShape="1">
          <a:blip r:embed="rId3"/>
          <a:srcRect l="-169" r="-169"/>
          <a:stretch/>
        </p:blipFill>
        <p:spPr>
          <a:xfrm>
            <a:off x="468312" y="1261611"/>
            <a:ext cx="8208144" cy="3336083"/>
          </a:xfrm>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28</a:t>
            </a:fld>
            <a:endParaRPr lang="fi-FI"/>
          </a:p>
        </p:txBody>
      </p:sp>
    </p:spTree>
    <p:extLst>
      <p:ext uri="{BB962C8B-B14F-4D97-AF65-F5344CB8AC3E}">
        <p14:creationId xmlns:p14="http://schemas.microsoft.com/office/powerpoint/2010/main" val="6856451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Improvement in runtime</a:t>
            </a:r>
            <a:endParaRPr lang="en-US" dirty="0"/>
          </a:p>
        </p:txBody>
      </p:sp>
      <p:pic>
        <p:nvPicPr>
          <p:cNvPr id="6" name="Content Placeholder 5"/>
          <p:cNvPicPr>
            <a:picLocks noGrp="1" noChangeAspect="1"/>
          </p:cNvPicPr>
          <p:nvPr>
            <p:ph sz="quarter" idx="14"/>
          </p:nvPr>
        </p:nvPicPr>
        <p:blipFill rotWithShape="1">
          <a:blip r:embed="rId3"/>
          <a:srcRect l="-250" r="-88"/>
          <a:stretch/>
        </p:blipFill>
        <p:spPr>
          <a:xfrm>
            <a:off x="468313" y="1261611"/>
            <a:ext cx="6248400" cy="3336083"/>
          </a:xfrm>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29</a:t>
            </a:fld>
            <a:endParaRPr lang="fi-FI"/>
          </a:p>
        </p:txBody>
      </p:sp>
      <p:sp>
        <p:nvSpPr>
          <p:cNvPr id="7" name="TextBox 6"/>
          <p:cNvSpPr txBox="1"/>
          <p:nvPr/>
        </p:nvSpPr>
        <p:spPr>
          <a:xfrm>
            <a:off x="7020272" y="2569468"/>
            <a:ext cx="1979712" cy="923330"/>
          </a:xfrm>
          <a:prstGeom prst="rect">
            <a:avLst/>
          </a:prstGeom>
          <a:noFill/>
        </p:spPr>
        <p:txBody>
          <a:bodyPr wrap="square" lIns="0" tIns="0" rIns="0" bIns="0" rtlCol="0">
            <a:spAutoFit/>
          </a:bodyPr>
          <a:lstStyle/>
          <a:p>
            <a:pPr algn="ctr"/>
            <a:r>
              <a:rPr lang="en-US" sz="2000" b="1" dirty="0" smtClean="0"/>
              <a:t>Up to 4x improvement in runtime</a:t>
            </a:r>
            <a:endParaRPr lang="en-US" sz="2000" b="1" dirty="0"/>
          </a:p>
        </p:txBody>
      </p:sp>
    </p:spTree>
    <p:extLst>
      <p:ext uri="{BB962C8B-B14F-4D97-AF65-F5344CB8AC3E}">
        <p14:creationId xmlns:p14="http://schemas.microsoft.com/office/powerpoint/2010/main" val="8465993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Networks are complex</a:t>
            </a:r>
            <a:endParaRPr lang="en-US" dirty="0"/>
          </a:p>
        </p:txBody>
      </p:sp>
      <p:pic>
        <p:nvPicPr>
          <p:cNvPr id="6" name="Content Placeholder 5" descr="European_railway_map.jpg"/>
          <p:cNvPicPr>
            <a:picLocks noGrp="1" noChangeAspect="1"/>
          </p:cNvPicPr>
          <p:nvPr>
            <p:ph sz="quarter" idx="14"/>
          </p:nvPr>
        </p:nvPicPr>
        <p:blipFill>
          <a:blip r:embed="rId3">
            <a:extLst>
              <a:ext uri="{28A0092B-C50C-407E-A947-70E740481C1C}">
                <a14:useLocalDpi xmlns:a14="http://schemas.microsoft.com/office/drawing/2010/main" val="0"/>
              </a:ext>
            </a:extLst>
          </a:blip>
          <a:srcRect l="-27418" r="-27418"/>
          <a:stretch>
            <a:fillRect/>
          </a:stretch>
        </p:blipFill>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3</a:t>
            </a:fld>
            <a:endParaRPr lang="fi-FI"/>
          </a:p>
        </p:txBody>
      </p:sp>
    </p:spTree>
    <p:extLst>
      <p:ext uri="{BB962C8B-B14F-4D97-AF65-F5344CB8AC3E}">
        <p14:creationId xmlns:p14="http://schemas.microsoft.com/office/powerpoint/2010/main" val="12328830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Application 1: London Tube</a:t>
            </a:r>
            <a:endParaRPr lang="en-US" dirty="0"/>
          </a:p>
        </p:txBody>
      </p:sp>
      <p:pic>
        <p:nvPicPr>
          <p:cNvPr id="6" name="Content Placeholder 5"/>
          <p:cNvPicPr>
            <a:picLocks noGrp="1" noChangeAspect="1"/>
          </p:cNvPicPr>
          <p:nvPr>
            <p:ph sz="quarter" idx="14"/>
          </p:nvPr>
        </p:nvPicPr>
        <p:blipFill rotWithShape="1">
          <a:blip r:embed="rId3"/>
          <a:srcRect l="1" r="8"/>
          <a:stretch/>
        </p:blipFill>
        <p:spPr>
          <a:xfrm>
            <a:off x="468313" y="1682403"/>
            <a:ext cx="8207375" cy="3335337"/>
          </a:xfrm>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30</a:t>
            </a:fld>
            <a:endParaRPr lang="fi-FI"/>
          </a:p>
        </p:txBody>
      </p:sp>
      <p:sp>
        <p:nvSpPr>
          <p:cNvPr id="7" name="TextBox 6"/>
          <p:cNvSpPr txBox="1"/>
          <p:nvPr/>
        </p:nvSpPr>
        <p:spPr>
          <a:xfrm>
            <a:off x="755576" y="1374626"/>
            <a:ext cx="3888432" cy="307777"/>
          </a:xfrm>
          <a:prstGeom prst="rect">
            <a:avLst/>
          </a:prstGeom>
          <a:noFill/>
        </p:spPr>
        <p:txBody>
          <a:bodyPr wrap="square" lIns="0" tIns="0" rIns="0" bIns="0" rtlCol="0">
            <a:spAutoFit/>
          </a:bodyPr>
          <a:lstStyle/>
          <a:p>
            <a:r>
              <a:rPr lang="en-US" sz="2000" b="1" dirty="0" smtClean="0"/>
              <a:t>London subway (from real log)</a:t>
            </a:r>
            <a:endParaRPr lang="en-US" sz="2000" b="1" dirty="0"/>
          </a:p>
        </p:txBody>
      </p:sp>
      <p:sp>
        <p:nvSpPr>
          <p:cNvPr id="8" name="Rectangle 7"/>
          <p:cNvSpPr/>
          <p:nvPr/>
        </p:nvSpPr>
        <p:spPr>
          <a:xfrm>
            <a:off x="6732240" y="1374626"/>
            <a:ext cx="1287883" cy="369332"/>
          </a:xfrm>
          <a:prstGeom prst="rect">
            <a:avLst/>
          </a:prstGeom>
        </p:spPr>
        <p:txBody>
          <a:bodyPr wrap="none">
            <a:spAutoFit/>
          </a:bodyPr>
          <a:lstStyle/>
          <a:p>
            <a:r>
              <a:rPr lang="en-US" b="1" dirty="0" smtClean="0"/>
              <a:t>Backbone</a:t>
            </a:r>
            <a:endParaRPr lang="en-US" b="1" dirty="0"/>
          </a:p>
        </p:txBody>
      </p:sp>
    </p:spTree>
    <p:extLst>
      <p:ext uri="{BB962C8B-B14F-4D97-AF65-F5344CB8AC3E}">
        <p14:creationId xmlns:p14="http://schemas.microsoft.com/office/powerpoint/2010/main" val="28467994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Application 2: </a:t>
            </a:r>
            <a:r>
              <a:rPr lang="en-US" sz="3200" dirty="0" err="1" smtClean="0"/>
              <a:t>Abeline</a:t>
            </a:r>
            <a:r>
              <a:rPr lang="en-US" sz="3200" dirty="0" smtClean="0"/>
              <a:t> internet backbone</a:t>
            </a:r>
            <a:endParaRPr lang="en-US" sz="3200" dirty="0"/>
          </a:p>
        </p:txBody>
      </p:sp>
      <p:pic>
        <p:nvPicPr>
          <p:cNvPr id="6" name="Content Placeholder 5"/>
          <p:cNvPicPr>
            <a:picLocks noGrp="1" noChangeAspect="1"/>
          </p:cNvPicPr>
          <p:nvPr>
            <p:ph sz="quarter" idx="14"/>
          </p:nvPr>
        </p:nvPicPr>
        <p:blipFill>
          <a:blip r:embed="rId3"/>
          <a:srcRect t="2589" b="2589"/>
          <a:stretch>
            <a:fillRect/>
          </a:stretch>
        </p:blipFill>
        <p:spPr>
          <a:xfrm>
            <a:off x="468313" y="1262063"/>
            <a:ext cx="8207375" cy="3335337"/>
          </a:xfrm>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31</a:t>
            </a:fld>
            <a:endParaRPr lang="fi-FI"/>
          </a:p>
        </p:txBody>
      </p:sp>
    </p:spTree>
    <p:extLst>
      <p:ext uri="{BB962C8B-B14F-4D97-AF65-F5344CB8AC3E}">
        <p14:creationId xmlns:p14="http://schemas.microsoft.com/office/powerpoint/2010/main" val="15073549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a:t>
            </a:r>
            <a:endParaRPr lang="en-US" dirty="0"/>
          </a:p>
        </p:txBody>
      </p:sp>
      <p:sp>
        <p:nvSpPr>
          <p:cNvPr id="3" name="Subtitle 2"/>
          <p:cNvSpPr>
            <a:spLocks noGrp="1"/>
          </p:cNvSpPr>
          <p:nvPr>
            <p:ph type="subTitle" idx="1"/>
          </p:nvPr>
        </p:nvSpPr>
        <p:spPr/>
        <p:txBody>
          <a:bodyPr>
            <a:normAutofit/>
          </a:bodyPr>
          <a:lstStyle/>
          <a:p>
            <a:r>
              <a:rPr lang="en-US" sz="2400" b="1" dirty="0" smtClean="0">
                <a:solidFill>
                  <a:schemeClr val="tx1"/>
                </a:solidFill>
              </a:rPr>
              <a:t>Email: </a:t>
            </a:r>
            <a:r>
              <a:rPr lang="en-US" sz="2400" b="1" dirty="0" err="1" smtClean="0">
                <a:solidFill>
                  <a:schemeClr val="tx1"/>
                </a:solidFill>
              </a:rPr>
              <a:t>kiran.garimella@aalto.fi</a:t>
            </a:r>
            <a:endParaRPr lang="en-US" sz="2400" b="1" dirty="0">
              <a:solidFill>
                <a:schemeClr val="tx1"/>
              </a:solidFill>
            </a:endParaRPr>
          </a:p>
        </p:txBody>
      </p:sp>
    </p:spTree>
    <p:extLst>
      <p:ext uri="{BB962C8B-B14F-4D97-AF65-F5344CB8AC3E}">
        <p14:creationId xmlns:p14="http://schemas.microsoft.com/office/powerpoint/2010/main" val="6955847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Backbone - Simplifying networks</a:t>
            </a:r>
            <a:endParaRPr lang="en-US" dirty="0"/>
          </a:p>
        </p:txBody>
      </p:sp>
      <p:pic>
        <p:nvPicPr>
          <p:cNvPr id="6" name="Content Placeholder 5" descr="eu_road_map_simple.gif"/>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4319" r="-110"/>
          <a:stretch/>
        </p:blipFill>
        <p:spPr>
          <a:xfrm>
            <a:off x="2483768" y="967033"/>
            <a:ext cx="3944672" cy="4172622"/>
          </a:xfrm>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4</a:t>
            </a:fld>
            <a:endParaRPr lang="fi-FI"/>
          </a:p>
        </p:txBody>
      </p:sp>
    </p:spTree>
    <p:extLst>
      <p:ext uri="{BB962C8B-B14F-4D97-AF65-F5344CB8AC3E}">
        <p14:creationId xmlns:p14="http://schemas.microsoft.com/office/powerpoint/2010/main" val="20450775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smtClean="0"/>
              <a:t>Drawback</a:t>
            </a:r>
            <a:r>
              <a:rPr lang="fi-FI" dirty="0" smtClean="0"/>
              <a:t> of </a:t>
            </a:r>
            <a:r>
              <a:rPr lang="fi-FI" dirty="0" err="1" smtClean="0"/>
              <a:t>existing</a:t>
            </a:r>
            <a:r>
              <a:rPr lang="fi-FI" dirty="0" smtClean="0"/>
              <a:t> </a:t>
            </a:r>
            <a:r>
              <a:rPr lang="fi-FI" dirty="0" err="1" smtClean="0"/>
              <a:t>work</a:t>
            </a:r>
            <a:endParaRPr lang="fi-FI" dirty="0"/>
          </a:p>
        </p:txBody>
      </p:sp>
      <p:sp>
        <p:nvSpPr>
          <p:cNvPr id="40964" name="Text Placeholder 2"/>
          <p:cNvSpPr>
            <a:spLocks noGrp="1"/>
          </p:cNvSpPr>
          <p:nvPr>
            <p:ph sz="quarter" idx="14"/>
          </p:nvPr>
        </p:nvSpPr>
        <p:spPr/>
        <p:txBody>
          <a:bodyPr/>
          <a:lstStyle/>
          <a:p>
            <a:pPr marL="342900" indent="-342900">
              <a:buFont typeface="Arial"/>
              <a:buChar char="•"/>
            </a:pPr>
            <a:r>
              <a:rPr lang="fi-FI" b="0" dirty="0" smtClean="0"/>
              <a:t>Real </a:t>
            </a:r>
            <a:r>
              <a:rPr lang="fi-FI" b="0" dirty="0" err="1" smtClean="0"/>
              <a:t>world</a:t>
            </a:r>
            <a:r>
              <a:rPr lang="fi-FI" b="0" dirty="0" smtClean="0"/>
              <a:t> </a:t>
            </a:r>
            <a:r>
              <a:rPr lang="fi-FI" b="0" dirty="0" err="1" smtClean="0"/>
              <a:t>networks</a:t>
            </a:r>
            <a:endParaRPr lang="fi-FI" b="0" dirty="0" smtClean="0"/>
          </a:p>
          <a:p>
            <a:pPr marL="580500" lvl="1" indent="-342900"/>
            <a:r>
              <a:rPr lang="fi-FI" dirty="0" err="1" smtClean="0"/>
              <a:t>Structural</a:t>
            </a:r>
            <a:endParaRPr lang="fi-FI" dirty="0"/>
          </a:p>
          <a:p>
            <a:pPr marL="803700" lvl="2" indent="-342900"/>
            <a:r>
              <a:rPr lang="fi-FI" dirty="0" smtClean="0"/>
              <a:t>How the </a:t>
            </a:r>
            <a:r>
              <a:rPr lang="fi-FI" dirty="0" err="1" smtClean="0"/>
              <a:t>network</a:t>
            </a:r>
            <a:r>
              <a:rPr lang="fi-FI" dirty="0" smtClean="0"/>
              <a:t> is </a:t>
            </a:r>
            <a:r>
              <a:rPr lang="fi-FI" dirty="0" err="1" smtClean="0"/>
              <a:t>organized</a:t>
            </a:r>
            <a:endParaRPr lang="fi-FI" dirty="0" smtClean="0"/>
          </a:p>
          <a:p>
            <a:pPr marL="580500" lvl="1" indent="-342900"/>
            <a:r>
              <a:rPr lang="fi-FI" b="0" dirty="0" err="1" smtClean="0"/>
              <a:t>Functional</a:t>
            </a:r>
            <a:endParaRPr lang="fi-FI" b="0" dirty="0" smtClean="0"/>
          </a:p>
          <a:p>
            <a:pPr marL="803700" lvl="2" indent="-342900"/>
            <a:r>
              <a:rPr lang="fi-FI" dirty="0" smtClean="0"/>
              <a:t>How the </a:t>
            </a:r>
            <a:r>
              <a:rPr lang="fi-FI" dirty="0" err="1" smtClean="0"/>
              <a:t>network</a:t>
            </a:r>
            <a:r>
              <a:rPr lang="fi-FI" dirty="0" smtClean="0"/>
              <a:t> is </a:t>
            </a:r>
            <a:r>
              <a:rPr lang="fi-FI" dirty="0" err="1" smtClean="0"/>
              <a:t>used</a:t>
            </a:r>
            <a:r>
              <a:rPr lang="fi-FI" dirty="0" smtClean="0"/>
              <a:t> in </a:t>
            </a:r>
            <a:r>
              <a:rPr lang="fi-FI" dirty="0" err="1" smtClean="0"/>
              <a:t>real</a:t>
            </a:r>
            <a:r>
              <a:rPr lang="fi-FI" dirty="0" smtClean="0"/>
              <a:t> </a:t>
            </a:r>
            <a:r>
              <a:rPr lang="fi-FI" dirty="0" err="1" smtClean="0"/>
              <a:t>world</a:t>
            </a:r>
            <a:endParaRPr lang="fi-FI" b="0" dirty="0"/>
          </a:p>
        </p:txBody>
      </p:sp>
      <p:sp>
        <p:nvSpPr>
          <p:cNvPr id="3" name="Date Placeholder 2"/>
          <p:cNvSpPr>
            <a:spLocks noGrp="1"/>
          </p:cNvSpPr>
          <p:nvPr>
            <p:ph type="dt" sz="quarter" idx="15"/>
          </p:nvPr>
        </p:nvSpPr>
        <p:spPr/>
        <p:txBody>
          <a:bodyPr/>
          <a:lstStyle/>
          <a:p>
            <a:fld id="{ABD7A7B0-703F-44D0-AA31-2F61BC82D7F6}" type="datetime1">
              <a:rPr lang="fi-FI" smtClean="0"/>
              <a:pPr/>
              <a:t>4/16/16</a:t>
            </a:fld>
            <a:endParaRPr lang="fi-FI"/>
          </a:p>
        </p:txBody>
      </p:sp>
      <p:sp>
        <p:nvSpPr>
          <p:cNvPr id="5" name="Slide Number Placeholder 4"/>
          <p:cNvSpPr>
            <a:spLocks noGrp="1"/>
          </p:cNvSpPr>
          <p:nvPr>
            <p:ph type="sldNum" sz="quarter" idx="17"/>
          </p:nvPr>
        </p:nvSpPr>
        <p:spPr/>
        <p:txBody>
          <a:bodyPr/>
          <a:lstStyle/>
          <a:p>
            <a:fld id="{C762A262-73F1-9942-AAD6-914D3B8C29C9}" type="slidenum">
              <a:rPr lang="fi-FI" smtClean="0"/>
              <a:pPr/>
              <a:t>5</a:t>
            </a:fld>
            <a:endParaRPr lang="fi-FI"/>
          </a:p>
        </p:txBody>
      </p:sp>
    </p:spTree>
    <p:extLst>
      <p:ext uri="{BB962C8B-B14F-4D97-AF65-F5344CB8AC3E}">
        <p14:creationId xmlns:p14="http://schemas.microsoft.com/office/powerpoint/2010/main" val="3610098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 (Structural aspects)</a:t>
            </a:r>
            <a:endParaRPr lang="en-US" dirty="0"/>
          </a:p>
        </p:txBody>
      </p:sp>
      <p:pic>
        <p:nvPicPr>
          <p:cNvPr id="6" name="Content Placeholder 5" descr="road_network.png"/>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315" r="-770"/>
          <a:stretch/>
        </p:blipFill>
        <p:spPr>
          <a:xfrm>
            <a:off x="2222500" y="1262063"/>
            <a:ext cx="4720167" cy="3335337"/>
          </a:xfrm>
        </p:spPr>
      </p:pic>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6</a:t>
            </a:fld>
            <a:endParaRPr lang="fi-FI"/>
          </a:p>
        </p:txBody>
      </p:sp>
    </p:spTree>
    <p:extLst>
      <p:ext uri="{BB962C8B-B14F-4D97-AF65-F5344CB8AC3E}">
        <p14:creationId xmlns:p14="http://schemas.microsoft.com/office/powerpoint/2010/main" val="25937940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 (Functional aspects)</a:t>
            </a:r>
            <a:endParaRPr lang="en-US"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7</a:t>
            </a:fld>
            <a:endParaRPr lang="fi-FI"/>
          </a:p>
        </p:txBody>
      </p:sp>
      <p:pic>
        <p:nvPicPr>
          <p:cNvPr id="8" name="Content Placeholder 7" descr="road_network2.jpg"/>
          <p:cNvPicPr>
            <a:picLocks noGrp="1" noChangeAspect="1"/>
          </p:cNvPicPr>
          <p:nvPr>
            <p:ph sz="quarter" idx="14"/>
          </p:nvPr>
        </p:nvPicPr>
        <p:blipFill>
          <a:blip r:embed="rId3">
            <a:extLst>
              <a:ext uri="{28A0092B-C50C-407E-A947-70E740481C1C}">
                <a14:useLocalDpi xmlns:a14="http://schemas.microsoft.com/office/drawing/2010/main" val="0"/>
              </a:ext>
            </a:extLst>
          </a:blip>
          <a:srcRect l="-53405" r="-53405"/>
          <a:stretch>
            <a:fillRect/>
          </a:stretch>
        </p:blipFill>
        <p:spPr/>
      </p:pic>
      <p:sp>
        <p:nvSpPr>
          <p:cNvPr id="9" name="TextBox 8"/>
          <p:cNvSpPr txBox="1"/>
          <p:nvPr/>
        </p:nvSpPr>
        <p:spPr>
          <a:xfrm>
            <a:off x="2627784" y="4657700"/>
            <a:ext cx="7200800" cy="161583"/>
          </a:xfrm>
          <a:prstGeom prst="rect">
            <a:avLst/>
          </a:prstGeom>
          <a:noFill/>
        </p:spPr>
        <p:txBody>
          <a:bodyPr wrap="square" lIns="0" tIns="0" rIns="0" bIns="0" rtlCol="0">
            <a:spAutoFit/>
          </a:bodyPr>
          <a:lstStyle/>
          <a:p>
            <a:r>
              <a:rPr lang="en-US" sz="1050" b="1" dirty="0"/>
              <a:t>http://</a:t>
            </a:r>
            <a:r>
              <a:rPr lang="en-US" sz="1050" b="1" dirty="0" err="1"/>
              <a:t>www.nature.com</a:t>
            </a:r>
            <a:r>
              <a:rPr lang="en-US" sz="1050" b="1" dirty="0"/>
              <a:t>/articles/srep01001</a:t>
            </a:r>
          </a:p>
        </p:txBody>
      </p:sp>
    </p:spTree>
    <p:extLst>
      <p:ext uri="{BB962C8B-B14F-4D97-AF65-F5344CB8AC3E}">
        <p14:creationId xmlns:p14="http://schemas.microsoft.com/office/powerpoint/2010/main" val="16837676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Motivation</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b="0" dirty="0" smtClean="0"/>
              <a:t>Existing </a:t>
            </a:r>
            <a:r>
              <a:rPr lang="en-US" b="0" dirty="0"/>
              <a:t>studies mainly focus on structural </a:t>
            </a:r>
            <a:r>
              <a:rPr lang="en-US" b="0" dirty="0" smtClean="0"/>
              <a:t>properties</a:t>
            </a:r>
            <a:endParaRPr lang="en-US" b="0" dirty="0"/>
          </a:p>
          <a:p>
            <a:pPr marL="342900" indent="-342900">
              <a:buFont typeface="Arial"/>
              <a:buChar char="•"/>
            </a:pPr>
            <a:r>
              <a:rPr lang="en-US" b="0" dirty="0" smtClean="0"/>
              <a:t>Wealth of functional information available (e.g. GPS traces)</a:t>
            </a:r>
          </a:p>
          <a:p>
            <a:pPr marL="342900" indent="-342900">
              <a:buFont typeface="Arial"/>
              <a:buChar char="•"/>
            </a:pPr>
            <a:endParaRPr lang="en-US" b="0"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8</a:t>
            </a:fld>
            <a:endParaRPr lang="fi-FI"/>
          </a:p>
        </p:txBody>
      </p:sp>
    </p:spTree>
    <p:extLst>
      <p:ext uri="{BB962C8B-B14F-4D97-AF65-F5344CB8AC3E}">
        <p14:creationId xmlns:p14="http://schemas.microsoft.com/office/powerpoint/2010/main" val="20598698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 this paper</a:t>
            </a:r>
            <a:endParaRPr lang="en-US" dirty="0"/>
          </a:p>
        </p:txBody>
      </p:sp>
      <p:sp>
        <p:nvSpPr>
          <p:cNvPr id="3" name="Content Placeholder 2"/>
          <p:cNvSpPr>
            <a:spLocks noGrp="1"/>
          </p:cNvSpPr>
          <p:nvPr>
            <p:ph sz="quarter" idx="14"/>
          </p:nvPr>
        </p:nvSpPr>
        <p:spPr/>
        <p:txBody>
          <a:bodyPr/>
          <a:lstStyle/>
          <a:p>
            <a:pPr marL="342900" indent="-342900">
              <a:buFont typeface="Arial"/>
              <a:buChar char="•"/>
            </a:pPr>
            <a:r>
              <a:rPr lang="en-US" b="0" dirty="0" smtClean="0"/>
              <a:t>Combine </a:t>
            </a:r>
            <a:r>
              <a:rPr lang="en-US" b="0" i="1" dirty="0"/>
              <a:t>both </a:t>
            </a:r>
            <a:r>
              <a:rPr lang="en-US" b="0" dirty="0"/>
              <a:t>structural and functional </a:t>
            </a:r>
            <a:r>
              <a:rPr lang="en-US" b="0" dirty="0" smtClean="0"/>
              <a:t>information to summarize a network</a:t>
            </a:r>
            <a:endParaRPr lang="en-US" b="0" i="1"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4/16/16</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9</a:t>
            </a:fld>
            <a:endParaRPr lang="fi-FI"/>
          </a:p>
        </p:txBody>
      </p:sp>
    </p:spTree>
    <p:extLst>
      <p:ext uri="{BB962C8B-B14F-4D97-AF65-F5344CB8AC3E}">
        <p14:creationId xmlns:p14="http://schemas.microsoft.com/office/powerpoint/2010/main" val="37346313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alto University">
  <a:themeElements>
    <a:clrScheme name="Aalto-perus">
      <a:dk1>
        <a:sysClr val="windowText" lastClr="000000"/>
      </a:dk1>
      <a:lt1>
        <a:sysClr val="window" lastClr="FFFFFF"/>
      </a:lt1>
      <a:dk2>
        <a:srgbClr val="FF671F"/>
      </a:dk2>
      <a:lt2>
        <a:srgbClr val="8C857B"/>
      </a:lt2>
      <a:accent1>
        <a:srgbClr val="FF671F"/>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1_Aalto University">
  <a:themeElements>
    <a:clrScheme name="Aalto-taide">
      <a:dk1>
        <a:sysClr val="windowText" lastClr="000000"/>
      </a:dk1>
      <a:lt1>
        <a:sysClr val="window" lastClr="FFFFFF"/>
      </a:lt1>
      <a:dk2>
        <a:srgbClr val="FFA300"/>
      </a:dk2>
      <a:lt2>
        <a:srgbClr val="8C857B"/>
      </a:lt2>
      <a:accent1>
        <a:srgbClr val="FFA300"/>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3.xml><?xml version="1.0" encoding="utf-8"?>
<a:theme xmlns:a="http://schemas.openxmlformats.org/drawingml/2006/main" name="2_Aalto University">
  <a:themeElements>
    <a:clrScheme name="Aalto-taide">
      <a:dk1>
        <a:sysClr val="windowText" lastClr="000000"/>
      </a:dk1>
      <a:lt1>
        <a:sysClr val="window" lastClr="FFFFFF"/>
      </a:lt1>
      <a:dk2>
        <a:srgbClr val="FFA300"/>
      </a:dk2>
      <a:lt2>
        <a:srgbClr val="8C857B"/>
      </a:lt2>
      <a:accent1>
        <a:srgbClr val="FFA300"/>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2881</Words>
  <Application>Microsoft Macintosh PowerPoint</Application>
  <PresentationFormat>On-screen Show (16:10)</PresentationFormat>
  <Paragraphs>284</Paragraphs>
  <Slides>32</Slides>
  <Notes>32</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Aalto University</vt:lpstr>
      <vt:lpstr>1_Aalto University</vt:lpstr>
      <vt:lpstr>2_Aalto University</vt:lpstr>
      <vt:lpstr>Discovering the Network Backbone from Traffic Activity Data</vt:lpstr>
      <vt:lpstr>Problem</vt:lpstr>
      <vt:lpstr>Networks are complex</vt:lpstr>
      <vt:lpstr>Backbone - Simplifying networks</vt:lpstr>
      <vt:lpstr>Drawback of existing work</vt:lpstr>
      <vt:lpstr>Example (Structural aspects)</vt:lpstr>
      <vt:lpstr>Example (Functional aspects)</vt:lpstr>
      <vt:lpstr>Motivation</vt:lpstr>
      <vt:lpstr>In this paper</vt:lpstr>
      <vt:lpstr>Example</vt:lpstr>
      <vt:lpstr>Example</vt:lpstr>
      <vt:lpstr>BackboneDiscovery Problem</vt:lpstr>
      <vt:lpstr>BackboneDiscovery problem is NP-hard</vt:lpstr>
      <vt:lpstr>Objective function - Stretch factor</vt:lpstr>
      <vt:lpstr>Stretch factor</vt:lpstr>
      <vt:lpstr>Stretch factor</vt:lpstr>
      <vt:lpstr>Algorithm</vt:lpstr>
      <vt:lpstr>Algorithm runtime</vt:lpstr>
      <vt:lpstr>Algorithm runtime</vt:lpstr>
      <vt:lpstr>Optimizations</vt:lpstr>
      <vt:lpstr>Optimizations</vt:lpstr>
      <vt:lpstr>Optimizations</vt:lpstr>
      <vt:lpstr>Optimizations</vt:lpstr>
      <vt:lpstr>Experiments</vt:lpstr>
      <vt:lpstr>Experiments</vt:lpstr>
      <vt:lpstr>Comparison to a baseline</vt:lpstr>
      <vt:lpstr>Comparison to a baseline</vt:lpstr>
      <vt:lpstr>Improvement in runtime</vt:lpstr>
      <vt:lpstr>Improvement in runtime</vt:lpstr>
      <vt:lpstr>Application 1: London Tube</vt:lpstr>
      <vt:lpstr>Application 2: Abeline internet backbone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2013-12-22T17:24:12Z</dcterms:created>
  <dcterms:modified xsi:type="dcterms:W3CDTF">2016-04-16T08:49:12Z</dcterms:modified>
</cp:coreProperties>
</file>